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5" r:id="rId4"/>
    <p:sldId id="266" r:id="rId5"/>
    <p:sldId id="268" r:id="rId6"/>
    <p:sldId id="267" r:id="rId7"/>
    <p:sldId id="269" r:id="rId8"/>
    <p:sldId id="270" r:id="rId9"/>
    <p:sldId id="27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4" d="100"/>
          <a:sy n="114" d="100"/>
        </p:scale>
        <p:origin x="47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F3312-0491-4EEC-A8BB-28CE4A0361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A15F27F-6740-47FD-A3C4-72CF0ABCA0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09A13D5-5CE6-4383-90C4-0D76AE39C799}"/>
              </a:ext>
            </a:extLst>
          </p:cNvPr>
          <p:cNvSpPr>
            <a:spLocks noGrp="1"/>
          </p:cNvSpPr>
          <p:nvPr>
            <p:ph type="dt" sz="half" idx="10"/>
          </p:nvPr>
        </p:nvSpPr>
        <p:spPr/>
        <p:txBody>
          <a:bodyPr/>
          <a:lstStyle/>
          <a:p>
            <a:fld id="{5C59908D-35E1-45EB-8723-707E99A759AC}" type="datetimeFigureOut">
              <a:rPr lang="en-GB" smtClean="0"/>
              <a:t>23/09/2019</a:t>
            </a:fld>
            <a:endParaRPr lang="en-GB"/>
          </a:p>
        </p:txBody>
      </p:sp>
      <p:sp>
        <p:nvSpPr>
          <p:cNvPr id="5" name="Footer Placeholder 4">
            <a:extLst>
              <a:ext uri="{FF2B5EF4-FFF2-40B4-BE49-F238E27FC236}">
                <a16:creationId xmlns:a16="http://schemas.microsoft.com/office/drawing/2014/main" id="{1817489F-1A89-4725-9170-E90E3001D1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AC7E49-8A4C-47EC-870B-4119E923AB1D}"/>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2524173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D43B3-824B-4B19-BB63-2D9831787CD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428F069-DDA4-4D95-B878-C942332E4C3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51C76C-458E-47E7-A772-24777596E104}"/>
              </a:ext>
            </a:extLst>
          </p:cNvPr>
          <p:cNvSpPr>
            <a:spLocks noGrp="1"/>
          </p:cNvSpPr>
          <p:nvPr>
            <p:ph type="dt" sz="half" idx="10"/>
          </p:nvPr>
        </p:nvSpPr>
        <p:spPr/>
        <p:txBody>
          <a:bodyPr/>
          <a:lstStyle/>
          <a:p>
            <a:fld id="{5C59908D-35E1-45EB-8723-707E99A759AC}" type="datetimeFigureOut">
              <a:rPr lang="en-GB" smtClean="0"/>
              <a:t>23/09/2019</a:t>
            </a:fld>
            <a:endParaRPr lang="en-GB"/>
          </a:p>
        </p:txBody>
      </p:sp>
      <p:sp>
        <p:nvSpPr>
          <p:cNvPr id="5" name="Footer Placeholder 4">
            <a:extLst>
              <a:ext uri="{FF2B5EF4-FFF2-40B4-BE49-F238E27FC236}">
                <a16:creationId xmlns:a16="http://schemas.microsoft.com/office/drawing/2014/main" id="{1E86EA0C-96B1-4DE5-BB11-1A86C64225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3EE40EB-9E72-466B-A99E-4424DD84809E}"/>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2164931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66920D-9696-488E-985F-9EC237C054E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2A69A82-D94A-47B3-85C5-748BD7245E2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101152-BA62-4051-AE89-26DB37AE132F}"/>
              </a:ext>
            </a:extLst>
          </p:cNvPr>
          <p:cNvSpPr>
            <a:spLocks noGrp="1"/>
          </p:cNvSpPr>
          <p:nvPr>
            <p:ph type="dt" sz="half" idx="10"/>
          </p:nvPr>
        </p:nvSpPr>
        <p:spPr/>
        <p:txBody>
          <a:bodyPr/>
          <a:lstStyle/>
          <a:p>
            <a:fld id="{5C59908D-35E1-45EB-8723-707E99A759AC}" type="datetimeFigureOut">
              <a:rPr lang="en-GB" smtClean="0"/>
              <a:t>23/09/2019</a:t>
            </a:fld>
            <a:endParaRPr lang="en-GB"/>
          </a:p>
        </p:txBody>
      </p:sp>
      <p:sp>
        <p:nvSpPr>
          <p:cNvPr id="5" name="Footer Placeholder 4">
            <a:extLst>
              <a:ext uri="{FF2B5EF4-FFF2-40B4-BE49-F238E27FC236}">
                <a16:creationId xmlns:a16="http://schemas.microsoft.com/office/drawing/2014/main" id="{62ED7C41-7BC8-4551-80C8-3ED2FBF21B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C9A3DE-829A-4549-AA38-A8B843776B23}"/>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1363010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054EA-B0C1-4039-8DE7-CD414D49A5B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CB914A0-533D-4BC6-A09C-F2A815C8D43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29D244-270A-4869-8EB6-A1194FD4821A}"/>
              </a:ext>
            </a:extLst>
          </p:cNvPr>
          <p:cNvSpPr>
            <a:spLocks noGrp="1"/>
          </p:cNvSpPr>
          <p:nvPr>
            <p:ph type="dt" sz="half" idx="10"/>
          </p:nvPr>
        </p:nvSpPr>
        <p:spPr/>
        <p:txBody>
          <a:bodyPr/>
          <a:lstStyle/>
          <a:p>
            <a:fld id="{5C59908D-35E1-45EB-8723-707E99A759AC}" type="datetimeFigureOut">
              <a:rPr lang="en-GB" smtClean="0"/>
              <a:t>23/09/2019</a:t>
            </a:fld>
            <a:endParaRPr lang="en-GB"/>
          </a:p>
        </p:txBody>
      </p:sp>
      <p:sp>
        <p:nvSpPr>
          <p:cNvPr id="5" name="Footer Placeholder 4">
            <a:extLst>
              <a:ext uri="{FF2B5EF4-FFF2-40B4-BE49-F238E27FC236}">
                <a16:creationId xmlns:a16="http://schemas.microsoft.com/office/drawing/2014/main" id="{B30D64E8-5782-42C8-86CF-07A047CBE7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A943C4-2665-4EBA-82A7-DB6A3E92CAD0}"/>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2396010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AD6DE-1459-452E-A5C4-459C1A0590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0A91682-609C-4147-9665-C1A9E15F9E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D55DF9-EED8-44A5-A085-66B9A4C59048}"/>
              </a:ext>
            </a:extLst>
          </p:cNvPr>
          <p:cNvSpPr>
            <a:spLocks noGrp="1"/>
          </p:cNvSpPr>
          <p:nvPr>
            <p:ph type="dt" sz="half" idx="10"/>
          </p:nvPr>
        </p:nvSpPr>
        <p:spPr/>
        <p:txBody>
          <a:bodyPr/>
          <a:lstStyle/>
          <a:p>
            <a:fld id="{5C59908D-35E1-45EB-8723-707E99A759AC}" type="datetimeFigureOut">
              <a:rPr lang="en-GB" smtClean="0"/>
              <a:t>23/09/2019</a:t>
            </a:fld>
            <a:endParaRPr lang="en-GB"/>
          </a:p>
        </p:txBody>
      </p:sp>
      <p:sp>
        <p:nvSpPr>
          <p:cNvPr id="5" name="Footer Placeholder 4">
            <a:extLst>
              <a:ext uri="{FF2B5EF4-FFF2-40B4-BE49-F238E27FC236}">
                <a16:creationId xmlns:a16="http://schemas.microsoft.com/office/drawing/2014/main" id="{0A9D98E9-327D-4DA4-A57D-8029995007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B7251C-52D5-4318-8708-6700EDF931A4}"/>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1152999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E2344-3AF8-4FCA-80E2-3C5C6B5AF16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BF5EB13-0FFA-426A-886F-3A5866452E2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CF8DAD4-F8D6-403D-8ABA-EA7430FF201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BC056A6-5518-4387-80D2-D577C0FE9B86}"/>
              </a:ext>
            </a:extLst>
          </p:cNvPr>
          <p:cNvSpPr>
            <a:spLocks noGrp="1"/>
          </p:cNvSpPr>
          <p:nvPr>
            <p:ph type="dt" sz="half" idx="10"/>
          </p:nvPr>
        </p:nvSpPr>
        <p:spPr/>
        <p:txBody>
          <a:bodyPr/>
          <a:lstStyle/>
          <a:p>
            <a:fld id="{5C59908D-35E1-45EB-8723-707E99A759AC}" type="datetimeFigureOut">
              <a:rPr lang="en-GB" smtClean="0"/>
              <a:t>23/09/2019</a:t>
            </a:fld>
            <a:endParaRPr lang="en-GB"/>
          </a:p>
        </p:txBody>
      </p:sp>
      <p:sp>
        <p:nvSpPr>
          <p:cNvPr id="6" name="Footer Placeholder 5">
            <a:extLst>
              <a:ext uri="{FF2B5EF4-FFF2-40B4-BE49-F238E27FC236}">
                <a16:creationId xmlns:a16="http://schemas.microsoft.com/office/drawing/2014/main" id="{5067FF99-1556-4F59-B100-20ED84972D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2E0C6B-1244-428A-BE92-B079DD37E7A1}"/>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176364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BA00E-FDAD-4BB6-8D2C-C9DF8771982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018CB2-B5DC-4099-BC89-701CAFA13B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854B762-CA3D-4E3A-8678-FD2500B2745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5AD9CED-0821-4197-8F0B-B0411F2E2D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AB0787E-18DA-4990-918D-0CD52E2E867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13A26E5-0248-4832-9E9C-2E99A928DCBC}"/>
              </a:ext>
            </a:extLst>
          </p:cNvPr>
          <p:cNvSpPr>
            <a:spLocks noGrp="1"/>
          </p:cNvSpPr>
          <p:nvPr>
            <p:ph type="dt" sz="half" idx="10"/>
          </p:nvPr>
        </p:nvSpPr>
        <p:spPr/>
        <p:txBody>
          <a:bodyPr/>
          <a:lstStyle/>
          <a:p>
            <a:fld id="{5C59908D-35E1-45EB-8723-707E99A759AC}" type="datetimeFigureOut">
              <a:rPr lang="en-GB" smtClean="0"/>
              <a:t>23/09/2019</a:t>
            </a:fld>
            <a:endParaRPr lang="en-GB"/>
          </a:p>
        </p:txBody>
      </p:sp>
      <p:sp>
        <p:nvSpPr>
          <p:cNvPr id="8" name="Footer Placeholder 7">
            <a:extLst>
              <a:ext uri="{FF2B5EF4-FFF2-40B4-BE49-F238E27FC236}">
                <a16:creationId xmlns:a16="http://schemas.microsoft.com/office/drawing/2014/main" id="{5F5E9AC7-2D2B-4DB3-9E84-52D5F266FD9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FAAD8B0-C184-4428-955B-243E83F2A339}"/>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420063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89E92-D67E-40EB-B79E-EAADAA41EB8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CE5068B-7870-4FBA-926D-0E84D0263F83}"/>
              </a:ext>
            </a:extLst>
          </p:cNvPr>
          <p:cNvSpPr>
            <a:spLocks noGrp="1"/>
          </p:cNvSpPr>
          <p:nvPr>
            <p:ph type="dt" sz="half" idx="10"/>
          </p:nvPr>
        </p:nvSpPr>
        <p:spPr/>
        <p:txBody>
          <a:bodyPr/>
          <a:lstStyle/>
          <a:p>
            <a:fld id="{5C59908D-35E1-45EB-8723-707E99A759AC}" type="datetimeFigureOut">
              <a:rPr lang="en-GB" smtClean="0"/>
              <a:t>23/09/2019</a:t>
            </a:fld>
            <a:endParaRPr lang="en-GB"/>
          </a:p>
        </p:txBody>
      </p:sp>
      <p:sp>
        <p:nvSpPr>
          <p:cNvPr id="4" name="Footer Placeholder 3">
            <a:extLst>
              <a:ext uri="{FF2B5EF4-FFF2-40B4-BE49-F238E27FC236}">
                <a16:creationId xmlns:a16="http://schemas.microsoft.com/office/drawing/2014/main" id="{4C939DA0-926E-4D4E-9F2E-796ECF16FB8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0CE1A86-5062-4EDD-BDD4-89B87838F234}"/>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2567910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A32D40-C94A-420D-AB93-9FEC887E4DA1}"/>
              </a:ext>
            </a:extLst>
          </p:cNvPr>
          <p:cNvSpPr>
            <a:spLocks noGrp="1"/>
          </p:cNvSpPr>
          <p:nvPr>
            <p:ph type="dt" sz="half" idx="10"/>
          </p:nvPr>
        </p:nvSpPr>
        <p:spPr/>
        <p:txBody>
          <a:bodyPr/>
          <a:lstStyle/>
          <a:p>
            <a:fld id="{5C59908D-35E1-45EB-8723-707E99A759AC}" type="datetimeFigureOut">
              <a:rPr lang="en-GB" smtClean="0"/>
              <a:t>23/09/2019</a:t>
            </a:fld>
            <a:endParaRPr lang="en-GB"/>
          </a:p>
        </p:txBody>
      </p:sp>
      <p:sp>
        <p:nvSpPr>
          <p:cNvPr id="3" name="Footer Placeholder 2">
            <a:extLst>
              <a:ext uri="{FF2B5EF4-FFF2-40B4-BE49-F238E27FC236}">
                <a16:creationId xmlns:a16="http://schemas.microsoft.com/office/drawing/2014/main" id="{68AC133B-F698-46D1-9C90-334F20C4FCC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383621-9355-4970-AD18-A2766F068B46}"/>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2963213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923FE-1A85-4A83-93EF-5094C448C8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16AF02E-7F27-4FC7-8FCC-723984491B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C34380B-E7AF-445A-8B45-08D199529D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4FB8A5C-99B9-4B54-B0C5-73D944EA3791}"/>
              </a:ext>
            </a:extLst>
          </p:cNvPr>
          <p:cNvSpPr>
            <a:spLocks noGrp="1"/>
          </p:cNvSpPr>
          <p:nvPr>
            <p:ph type="dt" sz="half" idx="10"/>
          </p:nvPr>
        </p:nvSpPr>
        <p:spPr/>
        <p:txBody>
          <a:bodyPr/>
          <a:lstStyle/>
          <a:p>
            <a:fld id="{5C59908D-35E1-45EB-8723-707E99A759AC}" type="datetimeFigureOut">
              <a:rPr lang="en-GB" smtClean="0"/>
              <a:t>23/09/2019</a:t>
            </a:fld>
            <a:endParaRPr lang="en-GB"/>
          </a:p>
        </p:txBody>
      </p:sp>
      <p:sp>
        <p:nvSpPr>
          <p:cNvPr id="6" name="Footer Placeholder 5">
            <a:extLst>
              <a:ext uri="{FF2B5EF4-FFF2-40B4-BE49-F238E27FC236}">
                <a16:creationId xmlns:a16="http://schemas.microsoft.com/office/drawing/2014/main" id="{CCADD586-7B2E-4942-B561-3A19541B99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F2334FC-5C7D-4977-96F2-0FDBD3961108}"/>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3536291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CB2A2-B9C5-4461-86A1-FBD335F4DA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013665A-90B4-4CDC-9530-6C819691CB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3045DBF-24E4-4587-8EF6-6BBD36E3D7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CAA1FB-B39B-4EBA-A9C8-9FDA52A69AF2}"/>
              </a:ext>
            </a:extLst>
          </p:cNvPr>
          <p:cNvSpPr>
            <a:spLocks noGrp="1"/>
          </p:cNvSpPr>
          <p:nvPr>
            <p:ph type="dt" sz="half" idx="10"/>
          </p:nvPr>
        </p:nvSpPr>
        <p:spPr/>
        <p:txBody>
          <a:bodyPr/>
          <a:lstStyle/>
          <a:p>
            <a:fld id="{5C59908D-35E1-45EB-8723-707E99A759AC}" type="datetimeFigureOut">
              <a:rPr lang="en-GB" smtClean="0"/>
              <a:t>23/09/2019</a:t>
            </a:fld>
            <a:endParaRPr lang="en-GB"/>
          </a:p>
        </p:txBody>
      </p:sp>
      <p:sp>
        <p:nvSpPr>
          <p:cNvPr id="6" name="Footer Placeholder 5">
            <a:extLst>
              <a:ext uri="{FF2B5EF4-FFF2-40B4-BE49-F238E27FC236}">
                <a16:creationId xmlns:a16="http://schemas.microsoft.com/office/drawing/2014/main" id="{513FD4F1-104A-4B61-955D-AC38CB56D4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D4E9A21-686A-44B6-8061-FCCD34042297}"/>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2056896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392C05-3B74-40A7-9774-E3264277A8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96009DD-66E7-423C-9E24-7482100246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E939E5-3D5C-46C8-8475-A1631CA699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9908D-35E1-45EB-8723-707E99A759AC}" type="datetimeFigureOut">
              <a:rPr lang="en-GB" smtClean="0"/>
              <a:t>23/09/2019</a:t>
            </a:fld>
            <a:endParaRPr lang="en-GB"/>
          </a:p>
        </p:txBody>
      </p:sp>
      <p:sp>
        <p:nvSpPr>
          <p:cNvPr id="5" name="Footer Placeholder 4">
            <a:extLst>
              <a:ext uri="{FF2B5EF4-FFF2-40B4-BE49-F238E27FC236}">
                <a16:creationId xmlns:a16="http://schemas.microsoft.com/office/drawing/2014/main" id="{B51947E1-FA7F-4F29-9452-E6DEAE25C4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6152936-8BD0-4E96-B881-0AFA7F9DF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F0B4ED-DB9F-466E-B2F4-74BCF996C843}" type="slidenum">
              <a:rPr lang="en-GB" smtClean="0"/>
              <a:t>‹#›</a:t>
            </a:fld>
            <a:endParaRPr lang="en-GB"/>
          </a:p>
        </p:txBody>
      </p:sp>
    </p:spTree>
    <p:extLst>
      <p:ext uri="{BB962C8B-B14F-4D97-AF65-F5344CB8AC3E}">
        <p14:creationId xmlns:p14="http://schemas.microsoft.com/office/powerpoint/2010/main" val="3754458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644A90CD-26D8-4F8D-964D-B0282F0D01E7}"/>
              </a:ext>
            </a:extLst>
          </p:cNvPr>
          <p:cNvGrpSpPr/>
          <p:nvPr/>
        </p:nvGrpSpPr>
        <p:grpSpPr>
          <a:xfrm>
            <a:off x="5888182" y="3463669"/>
            <a:ext cx="5741815" cy="2074045"/>
            <a:chOff x="5864727" y="3006788"/>
            <a:chExt cx="5741815" cy="2074045"/>
          </a:xfrm>
        </p:grpSpPr>
        <p:sp>
          <p:nvSpPr>
            <p:cNvPr id="5" name="TextBox 4">
              <a:extLst>
                <a:ext uri="{FF2B5EF4-FFF2-40B4-BE49-F238E27FC236}">
                  <a16:creationId xmlns:a16="http://schemas.microsoft.com/office/drawing/2014/main" id="{97B9A044-F062-474C-A7A1-5B17F6F4AEB4}"/>
                </a:ext>
              </a:extLst>
            </p:cNvPr>
            <p:cNvSpPr txBox="1"/>
            <p:nvPr/>
          </p:nvSpPr>
          <p:spPr>
            <a:xfrm>
              <a:off x="7574094" y="3006788"/>
              <a:ext cx="4032448" cy="1323439"/>
            </a:xfrm>
            <a:prstGeom prst="rect">
              <a:avLst/>
            </a:prstGeom>
            <a:noFill/>
          </p:spPr>
          <p:txBody>
            <a:bodyPr wrap="square" rtlCol="0">
              <a:spAutoFit/>
            </a:bodyPr>
            <a:lstStyle/>
            <a:p>
              <a:pPr algn="r"/>
              <a:r>
                <a:rPr lang="en-GB" sz="4000" b="1" dirty="0">
                  <a:latin typeface="Arial" panose="020B0604020202020204" pitchFamily="34" charset="0"/>
                  <a:cs typeface="Arial" panose="020B0604020202020204" pitchFamily="34" charset="0"/>
                </a:rPr>
                <a:t>SCHOOL OF EDUCATION</a:t>
              </a:r>
            </a:p>
          </p:txBody>
        </p:sp>
        <p:sp>
          <p:nvSpPr>
            <p:cNvPr id="6" name="Rectangle 5">
              <a:extLst>
                <a:ext uri="{FF2B5EF4-FFF2-40B4-BE49-F238E27FC236}">
                  <a16:creationId xmlns:a16="http://schemas.microsoft.com/office/drawing/2014/main" id="{0052AC25-9B82-4AC4-8466-01D832B0A574}"/>
                </a:ext>
              </a:extLst>
            </p:cNvPr>
            <p:cNvSpPr/>
            <p:nvPr/>
          </p:nvSpPr>
          <p:spPr>
            <a:xfrm>
              <a:off x="7538090" y="4749460"/>
              <a:ext cx="4032448" cy="331373"/>
            </a:xfrm>
            <a:prstGeom prst="rect">
              <a:avLst/>
            </a:prstGeom>
          </p:spPr>
          <p:txBody>
            <a:bodyPr wrap="square">
              <a:spAutoFit/>
            </a:bodyPr>
            <a:lstStyle/>
            <a:p>
              <a:pPr algn="r">
                <a:lnSpc>
                  <a:spcPts val="2000"/>
                </a:lnSpc>
              </a:pPr>
              <a:r>
                <a:rPr lang="en-GB" sz="1600" dirty="0">
                  <a:latin typeface="Arial" panose="020B0604020202020204" pitchFamily="34" charset="0"/>
                  <a:cs typeface="Arial" panose="020B0604020202020204" pitchFamily="34" charset="0"/>
                </a:rPr>
                <a:t>WWW.YORKSJ.AC.UK</a:t>
              </a:r>
            </a:p>
          </p:txBody>
        </p:sp>
        <p:cxnSp>
          <p:nvCxnSpPr>
            <p:cNvPr id="7" name="Straight Connector 6">
              <a:extLst>
                <a:ext uri="{FF2B5EF4-FFF2-40B4-BE49-F238E27FC236}">
                  <a16:creationId xmlns:a16="http://schemas.microsoft.com/office/drawing/2014/main" id="{8AD8C4C8-453B-4F81-8909-8ECAB3800029}"/>
                </a:ext>
              </a:extLst>
            </p:cNvPr>
            <p:cNvCxnSpPr>
              <a:cxnSpLocks/>
            </p:cNvCxnSpPr>
            <p:nvPr/>
          </p:nvCxnSpPr>
          <p:spPr>
            <a:xfrm flipH="1">
              <a:off x="5864727" y="4539843"/>
              <a:ext cx="56338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0" name="Picture 9">
            <a:extLst>
              <a:ext uri="{FF2B5EF4-FFF2-40B4-BE49-F238E27FC236}">
                <a16:creationId xmlns:a16="http://schemas.microsoft.com/office/drawing/2014/main" id="{1CC4A69A-818E-4A28-8E22-DC34F4EC831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23859" y="51032"/>
            <a:ext cx="3680802" cy="1945589"/>
          </a:xfrm>
          <a:prstGeom prst="rect">
            <a:avLst/>
          </a:prstGeom>
        </p:spPr>
      </p:pic>
      <p:sp>
        <p:nvSpPr>
          <p:cNvPr id="2" name="TextBox 1">
            <a:extLst>
              <a:ext uri="{FF2B5EF4-FFF2-40B4-BE49-F238E27FC236}">
                <a16:creationId xmlns:a16="http://schemas.microsoft.com/office/drawing/2014/main" id="{6126ABBD-DA97-4090-8E27-E73F700B1032}"/>
              </a:ext>
            </a:extLst>
          </p:cNvPr>
          <p:cNvSpPr txBox="1"/>
          <p:nvPr/>
        </p:nvSpPr>
        <p:spPr>
          <a:xfrm>
            <a:off x="805343" y="4694504"/>
            <a:ext cx="4789225" cy="400110"/>
          </a:xfrm>
          <a:prstGeom prst="rect">
            <a:avLst/>
          </a:prstGeom>
          <a:noFill/>
        </p:spPr>
        <p:txBody>
          <a:bodyPr wrap="square" rtlCol="0">
            <a:spAutoFit/>
          </a:bodyPr>
          <a:lstStyle/>
          <a:p>
            <a:r>
              <a:rPr lang="en-GB" sz="2000" dirty="0" err="1">
                <a:latin typeface="Arial" panose="020B0604020202020204" pitchFamily="34" charset="0"/>
                <a:cs typeface="Arial" panose="020B0604020202020204" pitchFamily="34" charset="0"/>
              </a:rPr>
              <a:t>Abyasa</a:t>
            </a:r>
            <a:r>
              <a:rPr lang="en-GB" sz="2000" dirty="0">
                <a:latin typeface="Arial" panose="020B0604020202020204" pitchFamily="34" charset="0"/>
                <a:cs typeface="Arial" panose="020B0604020202020204" pitchFamily="34" charset="0"/>
              </a:rPr>
              <a:t> Pro Mentor Portal – User guide</a:t>
            </a:r>
          </a:p>
        </p:txBody>
      </p:sp>
    </p:spTree>
    <p:extLst>
      <p:ext uri="{BB962C8B-B14F-4D97-AF65-F5344CB8AC3E}">
        <p14:creationId xmlns:p14="http://schemas.microsoft.com/office/powerpoint/2010/main" val="3378642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48773-9927-4DBF-A2CD-CE56135A0EC0}"/>
              </a:ext>
            </a:extLst>
          </p:cNvPr>
          <p:cNvSpPr>
            <a:spLocks noGrp="1"/>
          </p:cNvSpPr>
          <p:nvPr>
            <p:ph type="title"/>
          </p:nvPr>
        </p:nvSpPr>
        <p:spPr>
          <a:xfrm>
            <a:off x="708759" y="365125"/>
            <a:ext cx="10515600" cy="1325563"/>
          </a:xfrm>
        </p:spPr>
        <p:txBody>
          <a:bodyPr/>
          <a:lstStyle/>
          <a:p>
            <a:r>
              <a:rPr lang="en-GB" dirty="0">
                <a:latin typeface="Arial" panose="020B0604020202020204" pitchFamily="34" charset="0"/>
                <a:cs typeface="Arial" panose="020B0604020202020204" pitchFamily="34" charset="0"/>
              </a:rPr>
              <a:t>How to access the portal</a:t>
            </a:r>
          </a:p>
        </p:txBody>
      </p:sp>
      <p:sp>
        <p:nvSpPr>
          <p:cNvPr id="3" name="Content Placeholder 2">
            <a:extLst>
              <a:ext uri="{FF2B5EF4-FFF2-40B4-BE49-F238E27FC236}">
                <a16:creationId xmlns:a16="http://schemas.microsoft.com/office/drawing/2014/main" id="{FB7ED721-9D88-485D-BB13-00DE5EA794FB}"/>
              </a:ext>
            </a:extLst>
          </p:cNvPr>
          <p:cNvSpPr>
            <a:spLocks noGrp="1"/>
          </p:cNvSpPr>
          <p:nvPr>
            <p:ph idx="1"/>
          </p:nvPr>
        </p:nvSpPr>
        <p:spPr>
          <a:xfrm>
            <a:off x="762142" y="1585595"/>
            <a:ext cx="10515600" cy="4351338"/>
          </a:xfrm>
        </p:spPr>
        <p:txBody>
          <a:bodyPr/>
          <a:lstStyle/>
          <a:p>
            <a:pPr marL="0" indent="0">
              <a:buNone/>
            </a:pPr>
            <a:r>
              <a:rPr lang="en-GB" sz="2000" dirty="0">
                <a:latin typeface="Arial" panose="020B0604020202020204" pitchFamily="34" charset="0"/>
                <a:cs typeface="Arial" panose="020B0604020202020204" pitchFamily="34" charset="0"/>
              </a:rPr>
              <a:t>You will receive an e-mail with the link to the portal and your login details. Enter these details on the Login Screen.</a:t>
            </a: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lgn="ctr">
              <a:buNone/>
            </a:pPr>
            <a:r>
              <a:rPr lang="en-GB" sz="2000" dirty="0">
                <a:latin typeface="Arial" panose="020B0604020202020204" pitchFamily="34" charset="0"/>
                <a:cs typeface="Arial" panose="020B0604020202020204" pitchFamily="34" charset="0"/>
              </a:rPr>
              <a:t>The link is https://placements.yorksj.ac.uk/pro/</a:t>
            </a:r>
          </a:p>
          <a:p>
            <a:endParaRPr lang="en-GB"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8EADD87C-1487-4D0A-8002-4F97C16B0573}"/>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10" name="Straight Connector 9">
            <a:extLst>
              <a:ext uri="{FF2B5EF4-FFF2-40B4-BE49-F238E27FC236}">
                <a16:creationId xmlns:a16="http://schemas.microsoft.com/office/drawing/2014/main" id="{4F45578A-7430-46F4-85DC-45F58F6B0324}"/>
              </a:ext>
            </a:extLst>
          </p:cNvPr>
          <p:cNvCxnSpPr>
            <a:cxnSpLocks/>
          </p:cNvCxnSpPr>
          <p:nvPr/>
        </p:nvCxnSpPr>
        <p:spPr>
          <a:xfrm flipH="1">
            <a:off x="586100" y="1442761"/>
            <a:ext cx="3334736" cy="0"/>
          </a:xfrm>
          <a:prstGeom prst="line">
            <a:avLst/>
          </a:prstGeom>
          <a:ln/>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58024E00-8138-4722-82E2-2CFA35151BCF}"/>
              </a:ext>
            </a:extLst>
          </p:cNvPr>
          <p:cNvCxnSpPr>
            <a:cxnSpLocks/>
          </p:cNvCxnSpPr>
          <p:nvPr/>
        </p:nvCxnSpPr>
        <p:spPr>
          <a:xfrm flipV="1">
            <a:off x="586100"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5B7197BF-37B2-4D90-A772-3420457C1A0B}"/>
              </a:ext>
            </a:extLst>
          </p:cNvPr>
          <p:cNvCxnSpPr>
            <a:cxnSpLocks/>
          </p:cNvCxnSpPr>
          <p:nvPr/>
        </p:nvCxnSpPr>
        <p:spPr>
          <a:xfrm flipV="1">
            <a:off x="584188" y="1585597"/>
            <a:ext cx="0" cy="4657981"/>
          </a:xfrm>
          <a:prstGeom prst="line">
            <a:avLst/>
          </a:prstGeom>
          <a:ln/>
        </p:spPr>
        <p:style>
          <a:lnRef idx="2">
            <a:schemeClr val="dk1"/>
          </a:lnRef>
          <a:fillRef idx="0">
            <a:schemeClr val="dk1"/>
          </a:fillRef>
          <a:effectRef idx="1">
            <a:schemeClr val="dk1"/>
          </a:effectRef>
          <a:fontRef idx="minor">
            <a:schemeClr val="tx1"/>
          </a:fontRef>
        </p:style>
      </p:cxnSp>
      <p:pic>
        <p:nvPicPr>
          <p:cNvPr id="13" name="Picture 12">
            <a:extLst>
              <a:ext uri="{FF2B5EF4-FFF2-40B4-BE49-F238E27FC236}">
                <a16:creationId xmlns:a16="http://schemas.microsoft.com/office/drawing/2014/main" id="{17050836-3C9E-4673-9E08-29000D883B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54514" y="5479641"/>
            <a:ext cx="2321573" cy="1227131"/>
          </a:xfrm>
          <a:prstGeom prst="rect">
            <a:avLst/>
          </a:prstGeom>
        </p:spPr>
      </p:pic>
      <p:pic>
        <p:nvPicPr>
          <p:cNvPr id="6" name="Picture 5">
            <a:extLst>
              <a:ext uri="{FF2B5EF4-FFF2-40B4-BE49-F238E27FC236}">
                <a16:creationId xmlns:a16="http://schemas.microsoft.com/office/drawing/2014/main" id="{B2D3DD04-C466-4938-8419-E4EFEC1EE37A}"/>
              </a:ext>
            </a:extLst>
          </p:cNvPr>
          <p:cNvPicPr>
            <a:picLocks noChangeAspect="1"/>
          </p:cNvPicPr>
          <p:nvPr/>
        </p:nvPicPr>
        <p:blipFill>
          <a:blip r:embed="rId3"/>
          <a:stretch>
            <a:fillRect/>
          </a:stretch>
        </p:blipFill>
        <p:spPr>
          <a:xfrm>
            <a:off x="4170061" y="2435438"/>
            <a:ext cx="3592996" cy="2756745"/>
          </a:xfrm>
          <a:prstGeom prst="rect">
            <a:avLst/>
          </a:prstGeom>
        </p:spPr>
      </p:pic>
    </p:spTree>
    <p:extLst>
      <p:ext uri="{BB962C8B-B14F-4D97-AF65-F5344CB8AC3E}">
        <p14:creationId xmlns:p14="http://schemas.microsoft.com/office/powerpoint/2010/main" val="3078365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48773-9927-4DBF-A2CD-CE56135A0EC0}"/>
              </a:ext>
            </a:extLst>
          </p:cNvPr>
          <p:cNvSpPr>
            <a:spLocks noGrp="1"/>
          </p:cNvSpPr>
          <p:nvPr>
            <p:ph type="title"/>
          </p:nvPr>
        </p:nvSpPr>
        <p:spPr>
          <a:xfrm>
            <a:off x="708759" y="365125"/>
            <a:ext cx="10515600" cy="1325563"/>
          </a:xfrm>
        </p:spPr>
        <p:txBody>
          <a:bodyPr/>
          <a:lstStyle/>
          <a:p>
            <a:r>
              <a:rPr lang="en-GB" dirty="0">
                <a:latin typeface="Arial" panose="020B0604020202020204" pitchFamily="34" charset="0"/>
                <a:cs typeface="Arial" panose="020B0604020202020204" pitchFamily="34" charset="0"/>
              </a:rPr>
              <a:t>How to access the portal</a:t>
            </a:r>
          </a:p>
        </p:txBody>
      </p:sp>
      <p:sp>
        <p:nvSpPr>
          <p:cNvPr id="3" name="Content Placeholder 2">
            <a:extLst>
              <a:ext uri="{FF2B5EF4-FFF2-40B4-BE49-F238E27FC236}">
                <a16:creationId xmlns:a16="http://schemas.microsoft.com/office/drawing/2014/main" id="{FB7ED721-9D88-485D-BB13-00DE5EA794FB}"/>
              </a:ext>
            </a:extLst>
          </p:cNvPr>
          <p:cNvSpPr>
            <a:spLocks noGrp="1"/>
          </p:cNvSpPr>
          <p:nvPr>
            <p:ph idx="1"/>
          </p:nvPr>
        </p:nvSpPr>
        <p:spPr>
          <a:xfrm>
            <a:off x="762142" y="1585595"/>
            <a:ext cx="10515600" cy="4351338"/>
          </a:xfrm>
        </p:spPr>
        <p:txBody>
          <a:bodyPr>
            <a:normAutofit fontScale="92500" lnSpcReduction="10000"/>
          </a:bodyPr>
          <a:lstStyle/>
          <a:p>
            <a:pPr marL="0" indent="0">
              <a:buNone/>
            </a:pPr>
            <a:r>
              <a:rPr lang="en-GB" sz="1800" dirty="0">
                <a:latin typeface="Arial" panose="020B0604020202020204" pitchFamily="34" charset="0"/>
                <a:cs typeface="Arial" panose="020B0604020202020204" pitchFamily="34" charset="0"/>
              </a:rPr>
              <a:t>When you have logged in you will be taken to the Welcome Page which shows the student teacher(s) you are mentoring. These will be listed under the ‘Teacher Tutor’ tab. You can hide the other tabs by clicking on the ‘eye’ icon if you wish.</a:t>
            </a: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1800" dirty="0">
              <a:latin typeface="Arial" panose="020B0604020202020204" pitchFamily="34" charset="0"/>
              <a:cs typeface="Arial" panose="020B0604020202020204" pitchFamily="34" charset="0"/>
            </a:endParaRPr>
          </a:p>
          <a:p>
            <a:pPr marL="0" indent="0">
              <a:buNone/>
            </a:pPr>
            <a:r>
              <a:rPr lang="en-GB" sz="1800" dirty="0">
                <a:latin typeface="Arial" panose="020B0604020202020204" pitchFamily="34" charset="0"/>
                <a:cs typeface="Arial" panose="020B0604020202020204" pitchFamily="34" charset="0"/>
              </a:rPr>
              <a:t>If any of this information is incorrect please let us know at placements@yorksj.ac.uk</a:t>
            </a: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8EADD87C-1487-4D0A-8002-4F97C16B0573}"/>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10" name="Straight Connector 9">
            <a:extLst>
              <a:ext uri="{FF2B5EF4-FFF2-40B4-BE49-F238E27FC236}">
                <a16:creationId xmlns:a16="http://schemas.microsoft.com/office/drawing/2014/main" id="{4F45578A-7430-46F4-85DC-45F58F6B0324}"/>
              </a:ext>
            </a:extLst>
          </p:cNvPr>
          <p:cNvCxnSpPr>
            <a:cxnSpLocks/>
          </p:cNvCxnSpPr>
          <p:nvPr/>
        </p:nvCxnSpPr>
        <p:spPr>
          <a:xfrm flipH="1">
            <a:off x="586100" y="1442761"/>
            <a:ext cx="3334736" cy="0"/>
          </a:xfrm>
          <a:prstGeom prst="line">
            <a:avLst/>
          </a:prstGeom>
          <a:ln/>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58024E00-8138-4722-82E2-2CFA35151BCF}"/>
              </a:ext>
            </a:extLst>
          </p:cNvPr>
          <p:cNvCxnSpPr>
            <a:cxnSpLocks/>
          </p:cNvCxnSpPr>
          <p:nvPr/>
        </p:nvCxnSpPr>
        <p:spPr>
          <a:xfrm flipV="1">
            <a:off x="586100"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5B7197BF-37B2-4D90-A772-3420457C1A0B}"/>
              </a:ext>
            </a:extLst>
          </p:cNvPr>
          <p:cNvCxnSpPr>
            <a:cxnSpLocks/>
          </p:cNvCxnSpPr>
          <p:nvPr/>
        </p:nvCxnSpPr>
        <p:spPr>
          <a:xfrm flipV="1">
            <a:off x="584188" y="1585597"/>
            <a:ext cx="0" cy="4657981"/>
          </a:xfrm>
          <a:prstGeom prst="line">
            <a:avLst/>
          </a:prstGeom>
          <a:ln/>
        </p:spPr>
        <p:style>
          <a:lnRef idx="2">
            <a:schemeClr val="dk1"/>
          </a:lnRef>
          <a:fillRef idx="0">
            <a:schemeClr val="dk1"/>
          </a:fillRef>
          <a:effectRef idx="1">
            <a:schemeClr val="dk1"/>
          </a:effectRef>
          <a:fontRef idx="minor">
            <a:schemeClr val="tx1"/>
          </a:fontRef>
        </p:style>
      </p:cxnSp>
      <p:pic>
        <p:nvPicPr>
          <p:cNvPr id="13" name="Picture 12">
            <a:extLst>
              <a:ext uri="{FF2B5EF4-FFF2-40B4-BE49-F238E27FC236}">
                <a16:creationId xmlns:a16="http://schemas.microsoft.com/office/drawing/2014/main" id="{17050836-3C9E-4673-9E08-29000D883B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54514" y="5479641"/>
            <a:ext cx="2321573" cy="1227131"/>
          </a:xfrm>
          <a:prstGeom prst="rect">
            <a:avLst/>
          </a:prstGeom>
        </p:spPr>
      </p:pic>
      <p:pic>
        <p:nvPicPr>
          <p:cNvPr id="5" name="Picture 4">
            <a:extLst>
              <a:ext uri="{FF2B5EF4-FFF2-40B4-BE49-F238E27FC236}">
                <a16:creationId xmlns:a16="http://schemas.microsoft.com/office/drawing/2014/main" id="{9C73761E-2948-4054-8B14-7CC19CC1C391}"/>
              </a:ext>
            </a:extLst>
          </p:cNvPr>
          <p:cNvPicPr>
            <a:picLocks noChangeAspect="1"/>
          </p:cNvPicPr>
          <p:nvPr/>
        </p:nvPicPr>
        <p:blipFill>
          <a:blip r:embed="rId3"/>
          <a:stretch>
            <a:fillRect/>
          </a:stretch>
        </p:blipFill>
        <p:spPr>
          <a:xfrm>
            <a:off x="2105464" y="2423642"/>
            <a:ext cx="6879260" cy="2991597"/>
          </a:xfrm>
          <a:prstGeom prst="rect">
            <a:avLst/>
          </a:prstGeom>
        </p:spPr>
      </p:pic>
    </p:spTree>
    <p:extLst>
      <p:ext uri="{BB962C8B-B14F-4D97-AF65-F5344CB8AC3E}">
        <p14:creationId xmlns:p14="http://schemas.microsoft.com/office/powerpoint/2010/main" val="313832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48773-9927-4DBF-A2CD-CE56135A0EC0}"/>
              </a:ext>
            </a:extLst>
          </p:cNvPr>
          <p:cNvSpPr>
            <a:spLocks noGrp="1"/>
          </p:cNvSpPr>
          <p:nvPr>
            <p:ph type="title"/>
          </p:nvPr>
        </p:nvSpPr>
        <p:spPr>
          <a:xfrm>
            <a:off x="708759" y="365125"/>
            <a:ext cx="10515600" cy="1325563"/>
          </a:xfrm>
        </p:spPr>
        <p:txBody>
          <a:bodyPr/>
          <a:lstStyle/>
          <a:p>
            <a:r>
              <a:rPr lang="en-GB" dirty="0">
                <a:latin typeface="Arial" panose="020B0604020202020204" pitchFamily="34" charset="0"/>
                <a:cs typeface="Arial" panose="020B0604020202020204" pitchFamily="34" charset="0"/>
              </a:rPr>
              <a:t>How to change your password</a:t>
            </a:r>
          </a:p>
        </p:txBody>
      </p:sp>
      <p:sp>
        <p:nvSpPr>
          <p:cNvPr id="3" name="Content Placeholder 2">
            <a:extLst>
              <a:ext uri="{FF2B5EF4-FFF2-40B4-BE49-F238E27FC236}">
                <a16:creationId xmlns:a16="http://schemas.microsoft.com/office/drawing/2014/main" id="{FB7ED721-9D88-485D-BB13-00DE5EA794FB}"/>
              </a:ext>
            </a:extLst>
          </p:cNvPr>
          <p:cNvSpPr>
            <a:spLocks noGrp="1"/>
          </p:cNvSpPr>
          <p:nvPr>
            <p:ph idx="1"/>
          </p:nvPr>
        </p:nvSpPr>
        <p:spPr>
          <a:xfrm>
            <a:off x="762142" y="1585595"/>
            <a:ext cx="10515600" cy="4351338"/>
          </a:xfrm>
        </p:spPr>
        <p:txBody>
          <a:bodyPr/>
          <a:lstStyle/>
          <a:p>
            <a:pPr marL="0" indent="0">
              <a:buNone/>
            </a:pPr>
            <a:r>
              <a:rPr lang="en-GB" sz="2000" dirty="0">
                <a:latin typeface="Arial" panose="020B0604020202020204" pitchFamily="34" charset="0"/>
                <a:cs typeface="Arial" panose="020B0604020202020204" pitchFamily="34" charset="0"/>
              </a:rPr>
              <a:t>Click on the ‘Change Password’ tab at the top of the page.</a:t>
            </a: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lgn="ctr">
              <a:buNone/>
            </a:pPr>
            <a:endParaRPr lang="en-GB" sz="2000" dirty="0">
              <a:latin typeface="Arial" panose="020B0604020202020204" pitchFamily="34" charset="0"/>
              <a:cs typeface="Arial" panose="020B0604020202020204" pitchFamily="34" charset="0"/>
            </a:endParaRPr>
          </a:p>
          <a:p>
            <a:endParaRPr lang="en-GB"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8EADD87C-1487-4D0A-8002-4F97C16B0573}"/>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10" name="Straight Connector 9">
            <a:extLst>
              <a:ext uri="{FF2B5EF4-FFF2-40B4-BE49-F238E27FC236}">
                <a16:creationId xmlns:a16="http://schemas.microsoft.com/office/drawing/2014/main" id="{4F45578A-7430-46F4-85DC-45F58F6B0324}"/>
              </a:ext>
            </a:extLst>
          </p:cNvPr>
          <p:cNvCxnSpPr>
            <a:cxnSpLocks/>
          </p:cNvCxnSpPr>
          <p:nvPr/>
        </p:nvCxnSpPr>
        <p:spPr>
          <a:xfrm flipH="1">
            <a:off x="586100" y="1442761"/>
            <a:ext cx="3334736" cy="0"/>
          </a:xfrm>
          <a:prstGeom prst="line">
            <a:avLst/>
          </a:prstGeom>
          <a:ln/>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58024E00-8138-4722-82E2-2CFA35151BCF}"/>
              </a:ext>
            </a:extLst>
          </p:cNvPr>
          <p:cNvCxnSpPr>
            <a:cxnSpLocks/>
          </p:cNvCxnSpPr>
          <p:nvPr/>
        </p:nvCxnSpPr>
        <p:spPr>
          <a:xfrm flipV="1">
            <a:off x="586100"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5B7197BF-37B2-4D90-A772-3420457C1A0B}"/>
              </a:ext>
            </a:extLst>
          </p:cNvPr>
          <p:cNvCxnSpPr>
            <a:cxnSpLocks/>
          </p:cNvCxnSpPr>
          <p:nvPr/>
        </p:nvCxnSpPr>
        <p:spPr>
          <a:xfrm flipV="1">
            <a:off x="584188" y="1585597"/>
            <a:ext cx="0" cy="4657981"/>
          </a:xfrm>
          <a:prstGeom prst="line">
            <a:avLst/>
          </a:prstGeom>
          <a:ln/>
        </p:spPr>
        <p:style>
          <a:lnRef idx="2">
            <a:schemeClr val="dk1"/>
          </a:lnRef>
          <a:fillRef idx="0">
            <a:schemeClr val="dk1"/>
          </a:fillRef>
          <a:effectRef idx="1">
            <a:schemeClr val="dk1"/>
          </a:effectRef>
          <a:fontRef idx="minor">
            <a:schemeClr val="tx1"/>
          </a:fontRef>
        </p:style>
      </p:cxnSp>
      <p:pic>
        <p:nvPicPr>
          <p:cNvPr id="13" name="Picture 12">
            <a:extLst>
              <a:ext uri="{FF2B5EF4-FFF2-40B4-BE49-F238E27FC236}">
                <a16:creationId xmlns:a16="http://schemas.microsoft.com/office/drawing/2014/main" id="{17050836-3C9E-4673-9E08-29000D883B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54514" y="5479641"/>
            <a:ext cx="2321573" cy="1227131"/>
          </a:xfrm>
          <a:prstGeom prst="rect">
            <a:avLst/>
          </a:prstGeom>
        </p:spPr>
      </p:pic>
      <p:pic>
        <p:nvPicPr>
          <p:cNvPr id="5" name="Picture 4">
            <a:extLst>
              <a:ext uri="{FF2B5EF4-FFF2-40B4-BE49-F238E27FC236}">
                <a16:creationId xmlns:a16="http://schemas.microsoft.com/office/drawing/2014/main" id="{2776CBA6-9234-495E-B4AF-02760A3FD806}"/>
              </a:ext>
            </a:extLst>
          </p:cNvPr>
          <p:cNvPicPr>
            <a:picLocks noChangeAspect="1"/>
          </p:cNvPicPr>
          <p:nvPr/>
        </p:nvPicPr>
        <p:blipFill>
          <a:blip r:embed="rId3"/>
          <a:stretch>
            <a:fillRect/>
          </a:stretch>
        </p:blipFill>
        <p:spPr>
          <a:xfrm>
            <a:off x="2371267" y="2288463"/>
            <a:ext cx="6999300" cy="2811378"/>
          </a:xfrm>
          <a:prstGeom prst="rect">
            <a:avLst/>
          </a:prstGeom>
          <a:ln>
            <a:solidFill>
              <a:schemeClr val="accent1">
                <a:lumMod val="75000"/>
              </a:schemeClr>
            </a:solidFill>
          </a:ln>
        </p:spPr>
      </p:pic>
      <p:sp>
        <p:nvSpPr>
          <p:cNvPr id="6" name="Oval 5">
            <a:extLst>
              <a:ext uri="{FF2B5EF4-FFF2-40B4-BE49-F238E27FC236}">
                <a16:creationId xmlns:a16="http://schemas.microsoft.com/office/drawing/2014/main" id="{BBAFF3AC-1D14-4ADC-B72F-742B46C06FB9}"/>
              </a:ext>
            </a:extLst>
          </p:cNvPr>
          <p:cNvSpPr/>
          <p:nvPr/>
        </p:nvSpPr>
        <p:spPr>
          <a:xfrm>
            <a:off x="4211274" y="2768324"/>
            <a:ext cx="788566" cy="2097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92570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48773-9927-4DBF-A2CD-CE56135A0EC0}"/>
              </a:ext>
            </a:extLst>
          </p:cNvPr>
          <p:cNvSpPr>
            <a:spLocks noGrp="1"/>
          </p:cNvSpPr>
          <p:nvPr>
            <p:ph type="title"/>
          </p:nvPr>
        </p:nvSpPr>
        <p:spPr>
          <a:xfrm>
            <a:off x="708759" y="365125"/>
            <a:ext cx="10515600" cy="1325563"/>
          </a:xfrm>
        </p:spPr>
        <p:txBody>
          <a:bodyPr/>
          <a:lstStyle/>
          <a:p>
            <a:r>
              <a:rPr lang="en-GB" dirty="0">
                <a:latin typeface="Arial" panose="020B0604020202020204" pitchFamily="34" charset="0"/>
                <a:cs typeface="Arial" panose="020B0604020202020204" pitchFamily="34" charset="0"/>
              </a:rPr>
              <a:t>How to change your password</a:t>
            </a:r>
          </a:p>
        </p:txBody>
      </p:sp>
      <p:sp>
        <p:nvSpPr>
          <p:cNvPr id="3" name="Content Placeholder 2">
            <a:extLst>
              <a:ext uri="{FF2B5EF4-FFF2-40B4-BE49-F238E27FC236}">
                <a16:creationId xmlns:a16="http://schemas.microsoft.com/office/drawing/2014/main" id="{FB7ED721-9D88-485D-BB13-00DE5EA794FB}"/>
              </a:ext>
            </a:extLst>
          </p:cNvPr>
          <p:cNvSpPr>
            <a:spLocks noGrp="1"/>
          </p:cNvSpPr>
          <p:nvPr>
            <p:ph idx="1"/>
          </p:nvPr>
        </p:nvSpPr>
        <p:spPr>
          <a:xfrm>
            <a:off x="762142" y="1585595"/>
            <a:ext cx="10515600" cy="4351338"/>
          </a:xfrm>
        </p:spPr>
        <p:txBody>
          <a:bodyPr/>
          <a:lstStyle/>
          <a:p>
            <a:pPr marL="0" indent="0">
              <a:buNone/>
            </a:pPr>
            <a:r>
              <a:rPr lang="en-GB" sz="2000" dirty="0">
                <a:latin typeface="Arial" panose="020B0604020202020204" pitchFamily="34" charset="0"/>
                <a:cs typeface="Arial" panose="020B0604020202020204" pitchFamily="34" charset="0"/>
              </a:rPr>
              <a:t>Type in your current password and then your new password twice.</a:t>
            </a:r>
          </a:p>
          <a:p>
            <a:pPr marL="0" indent="0">
              <a:buNone/>
            </a:pPr>
            <a:r>
              <a:rPr lang="en-GB" sz="2000" dirty="0">
                <a:latin typeface="Arial" panose="020B0604020202020204" pitchFamily="34" charset="0"/>
                <a:cs typeface="Arial" panose="020B0604020202020204" pitchFamily="34" charset="0"/>
              </a:rPr>
              <a:t>Then click ‘Change Password’.</a:t>
            </a: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lgn="ctr">
              <a:buNone/>
            </a:pPr>
            <a:endParaRPr lang="en-GB" sz="2000" dirty="0">
              <a:latin typeface="Arial" panose="020B0604020202020204" pitchFamily="34" charset="0"/>
              <a:cs typeface="Arial" panose="020B0604020202020204" pitchFamily="34" charset="0"/>
            </a:endParaRPr>
          </a:p>
          <a:p>
            <a:endParaRPr lang="en-GB"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8EADD87C-1487-4D0A-8002-4F97C16B0573}"/>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10" name="Straight Connector 9">
            <a:extLst>
              <a:ext uri="{FF2B5EF4-FFF2-40B4-BE49-F238E27FC236}">
                <a16:creationId xmlns:a16="http://schemas.microsoft.com/office/drawing/2014/main" id="{4F45578A-7430-46F4-85DC-45F58F6B0324}"/>
              </a:ext>
            </a:extLst>
          </p:cNvPr>
          <p:cNvCxnSpPr>
            <a:cxnSpLocks/>
          </p:cNvCxnSpPr>
          <p:nvPr/>
        </p:nvCxnSpPr>
        <p:spPr>
          <a:xfrm flipH="1">
            <a:off x="586100" y="1442761"/>
            <a:ext cx="3334736" cy="0"/>
          </a:xfrm>
          <a:prstGeom prst="line">
            <a:avLst/>
          </a:prstGeom>
          <a:ln/>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58024E00-8138-4722-82E2-2CFA35151BCF}"/>
              </a:ext>
            </a:extLst>
          </p:cNvPr>
          <p:cNvCxnSpPr>
            <a:cxnSpLocks/>
          </p:cNvCxnSpPr>
          <p:nvPr/>
        </p:nvCxnSpPr>
        <p:spPr>
          <a:xfrm flipV="1">
            <a:off x="586100"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5B7197BF-37B2-4D90-A772-3420457C1A0B}"/>
              </a:ext>
            </a:extLst>
          </p:cNvPr>
          <p:cNvCxnSpPr>
            <a:cxnSpLocks/>
          </p:cNvCxnSpPr>
          <p:nvPr/>
        </p:nvCxnSpPr>
        <p:spPr>
          <a:xfrm flipV="1">
            <a:off x="584188" y="1585597"/>
            <a:ext cx="0" cy="4657981"/>
          </a:xfrm>
          <a:prstGeom prst="line">
            <a:avLst/>
          </a:prstGeom>
          <a:ln/>
        </p:spPr>
        <p:style>
          <a:lnRef idx="2">
            <a:schemeClr val="dk1"/>
          </a:lnRef>
          <a:fillRef idx="0">
            <a:schemeClr val="dk1"/>
          </a:fillRef>
          <a:effectRef idx="1">
            <a:schemeClr val="dk1"/>
          </a:effectRef>
          <a:fontRef idx="minor">
            <a:schemeClr val="tx1"/>
          </a:fontRef>
        </p:style>
      </p:cxnSp>
      <p:pic>
        <p:nvPicPr>
          <p:cNvPr id="13" name="Picture 12">
            <a:extLst>
              <a:ext uri="{FF2B5EF4-FFF2-40B4-BE49-F238E27FC236}">
                <a16:creationId xmlns:a16="http://schemas.microsoft.com/office/drawing/2014/main" id="{17050836-3C9E-4673-9E08-29000D883B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54514" y="5479641"/>
            <a:ext cx="2321573" cy="1227131"/>
          </a:xfrm>
          <a:prstGeom prst="rect">
            <a:avLst/>
          </a:prstGeom>
        </p:spPr>
      </p:pic>
      <p:pic>
        <p:nvPicPr>
          <p:cNvPr id="7" name="Picture 6">
            <a:extLst>
              <a:ext uri="{FF2B5EF4-FFF2-40B4-BE49-F238E27FC236}">
                <a16:creationId xmlns:a16="http://schemas.microsoft.com/office/drawing/2014/main" id="{BFBDF6BA-9A90-4A52-AB3F-AE03F7245795}"/>
              </a:ext>
            </a:extLst>
          </p:cNvPr>
          <p:cNvPicPr>
            <a:picLocks noChangeAspect="1"/>
          </p:cNvPicPr>
          <p:nvPr/>
        </p:nvPicPr>
        <p:blipFill>
          <a:blip r:embed="rId3"/>
          <a:stretch>
            <a:fillRect/>
          </a:stretch>
        </p:blipFill>
        <p:spPr>
          <a:xfrm>
            <a:off x="1897345" y="2401485"/>
            <a:ext cx="7757169" cy="3026204"/>
          </a:xfrm>
          <a:prstGeom prst="rect">
            <a:avLst/>
          </a:prstGeom>
        </p:spPr>
      </p:pic>
    </p:spTree>
    <p:extLst>
      <p:ext uri="{BB962C8B-B14F-4D97-AF65-F5344CB8AC3E}">
        <p14:creationId xmlns:p14="http://schemas.microsoft.com/office/powerpoint/2010/main" val="945316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48773-9927-4DBF-A2CD-CE56135A0EC0}"/>
              </a:ext>
            </a:extLst>
          </p:cNvPr>
          <p:cNvSpPr>
            <a:spLocks noGrp="1"/>
          </p:cNvSpPr>
          <p:nvPr>
            <p:ph type="title"/>
          </p:nvPr>
        </p:nvSpPr>
        <p:spPr>
          <a:xfrm>
            <a:off x="708759" y="365125"/>
            <a:ext cx="10515600" cy="1325563"/>
          </a:xfrm>
        </p:spPr>
        <p:txBody>
          <a:bodyPr/>
          <a:lstStyle/>
          <a:p>
            <a:r>
              <a:rPr lang="en-GB" dirty="0">
                <a:latin typeface="Arial" panose="020B0604020202020204" pitchFamily="34" charset="0"/>
                <a:cs typeface="Arial" panose="020B0604020202020204" pitchFamily="34" charset="0"/>
              </a:rPr>
              <a:t>How to view and update reports</a:t>
            </a:r>
          </a:p>
        </p:txBody>
      </p:sp>
      <p:sp>
        <p:nvSpPr>
          <p:cNvPr id="3" name="Content Placeholder 2">
            <a:extLst>
              <a:ext uri="{FF2B5EF4-FFF2-40B4-BE49-F238E27FC236}">
                <a16:creationId xmlns:a16="http://schemas.microsoft.com/office/drawing/2014/main" id="{FB7ED721-9D88-485D-BB13-00DE5EA794FB}"/>
              </a:ext>
            </a:extLst>
          </p:cNvPr>
          <p:cNvSpPr>
            <a:spLocks noGrp="1"/>
          </p:cNvSpPr>
          <p:nvPr>
            <p:ph idx="1"/>
          </p:nvPr>
        </p:nvSpPr>
        <p:spPr>
          <a:xfrm>
            <a:off x="762142" y="1585595"/>
            <a:ext cx="10515600" cy="4351338"/>
          </a:xfrm>
        </p:spPr>
        <p:txBody>
          <a:bodyPr/>
          <a:lstStyle/>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endParaRPr lang="en-GB"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8EADD87C-1487-4D0A-8002-4F97C16B0573}"/>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10" name="Straight Connector 9">
            <a:extLst>
              <a:ext uri="{FF2B5EF4-FFF2-40B4-BE49-F238E27FC236}">
                <a16:creationId xmlns:a16="http://schemas.microsoft.com/office/drawing/2014/main" id="{4F45578A-7430-46F4-85DC-45F58F6B0324}"/>
              </a:ext>
            </a:extLst>
          </p:cNvPr>
          <p:cNvCxnSpPr>
            <a:cxnSpLocks/>
          </p:cNvCxnSpPr>
          <p:nvPr/>
        </p:nvCxnSpPr>
        <p:spPr>
          <a:xfrm flipH="1">
            <a:off x="586100" y="1442761"/>
            <a:ext cx="3334736" cy="0"/>
          </a:xfrm>
          <a:prstGeom prst="line">
            <a:avLst/>
          </a:prstGeom>
          <a:ln/>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58024E00-8138-4722-82E2-2CFA35151BCF}"/>
              </a:ext>
            </a:extLst>
          </p:cNvPr>
          <p:cNvCxnSpPr>
            <a:cxnSpLocks/>
          </p:cNvCxnSpPr>
          <p:nvPr/>
        </p:nvCxnSpPr>
        <p:spPr>
          <a:xfrm flipV="1">
            <a:off x="586100"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5B7197BF-37B2-4D90-A772-3420457C1A0B}"/>
              </a:ext>
            </a:extLst>
          </p:cNvPr>
          <p:cNvCxnSpPr>
            <a:cxnSpLocks/>
          </p:cNvCxnSpPr>
          <p:nvPr/>
        </p:nvCxnSpPr>
        <p:spPr>
          <a:xfrm flipV="1">
            <a:off x="584188" y="1585597"/>
            <a:ext cx="0" cy="4657981"/>
          </a:xfrm>
          <a:prstGeom prst="line">
            <a:avLst/>
          </a:prstGeom>
          <a:ln/>
        </p:spPr>
        <p:style>
          <a:lnRef idx="2">
            <a:schemeClr val="dk1"/>
          </a:lnRef>
          <a:fillRef idx="0">
            <a:schemeClr val="dk1"/>
          </a:fillRef>
          <a:effectRef idx="1">
            <a:schemeClr val="dk1"/>
          </a:effectRef>
          <a:fontRef idx="minor">
            <a:schemeClr val="tx1"/>
          </a:fontRef>
        </p:style>
      </p:cxnSp>
      <p:pic>
        <p:nvPicPr>
          <p:cNvPr id="13" name="Picture 12">
            <a:extLst>
              <a:ext uri="{FF2B5EF4-FFF2-40B4-BE49-F238E27FC236}">
                <a16:creationId xmlns:a16="http://schemas.microsoft.com/office/drawing/2014/main" id="{17050836-3C9E-4673-9E08-29000D883B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54514" y="5479641"/>
            <a:ext cx="2321573" cy="1227131"/>
          </a:xfrm>
          <a:prstGeom prst="rect">
            <a:avLst/>
          </a:prstGeom>
        </p:spPr>
      </p:pic>
      <p:pic>
        <p:nvPicPr>
          <p:cNvPr id="6" name="Picture 5">
            <a:extLst>
              <a:ext uri="{FF2B5EF4-FFF2-40B4-BE49-F238E27FC236}">
                <a16:creationId xmlns:a16="http://schemas.microsoft.com/office/drawing/2014/main" id="{4647DC0D-57A0-4D1B-B413-4A43C4FDFAD7}"/>
              </a:ext>
            </a:extLst>
          </p:cNvPr>
          <p:cNvPicPr>
            <a:picLocks noChangeAspect="1"/>
          </p:cNvPicPr>
          <p:nvPr/>
        </p:nvPicPr>
        <p:blipFill>
          <a:blip r:embed="rId3"/>
          <a:stretch>
            <a:fillRect/>
          </a:stretch>
        </p:blipFill>
        <p:spPr>
          <a:xfrm>
            <a:off x="655375" y="1585595"/>
            <a:ext cx="4554177" cy="2290724"/>
          </a:xfrm>
          <a:prstGeom prst="rect">
            <a:avLst/>
          </a:prstGeom>
        </p:spPr>
      </p:pic>
      <p:sp>
        <p:nvSpPr>
          <p:cNvPr id="7" name="TextBox 6">
            <a:extLst>
              <a:ext uri="{FF2B5EF4-FFF2-40B4-BE49-F238E27FC236}">
                <a16:creationId xmlns:a16="http://schemas.microsoft.com/office/drawing/2014/main" id="{B6EEB3C5-C883-4BB8-AC36-97916E903AE3}"/>
              </a:ext>
            </a:extLst>
          </p:cNvPr>
          <p:cNvSpPr txBox="1"/>
          <p:nvPr/>
        </p:nvSpPr>
        <p:spPr>
          <a:xfrm>
            <a:off x="637572" y="3914587"/>
            <a:ext cx="3866288" cy="923330"/>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1. Start by clicking on the student you wish to add or edit reports for.</a:t>
            </a:r>
          </a:p>
          <a:p>
            <a:endParaRPr lang="en-GB" dirty="0"/>
          </a:p>
        </p:txBody>
      </p:sp>
      <p:sp>
        <p:nvSpPr>
          <p:cNvPr id="9" name="Oval 8">
            <a:extLst>
              <a:ext uri="{FF2B5EF4-FFF2-40B4-BE49-F238E27FC236}">
                <a16:creationId xmlns:a16="http://schemas.microsoft.com/office/drawing/2014/main" id="{033BC7AB-C2E0-4302-8E9B-511160566062}"/>
              </a:ext>
            </a:extLst>
          </p:cNvPr>
          <p:cNvSpPr/>
          <p:nvPr/>
        </p:nvSpPr>
        <p:spPr>
          <a:xfrm>
            <a:off x="762142" y="3078760"/>
            <a:ext cx="605262" cy="16777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44753343-3BCA-48A1-A899-C38F29951C2B}"/>
              </a:ext>
            </a:extLst>
          </p:cNvPr>
          <p:cNvSpPr txBox="1"/>
          <p:nvPr/>
        </p:nvSpPr>
        <p:spPr>
          <a:xfrm>
            <a:off x="6517674" y="4511822"/>
            <a:ext cx="5210003" cy="1477328"/>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2. You will see the student’s timeline. If you scroll down you will see previous reports which have been submitted or where the deadline has passed. If you scroll up you will see upcoming reports.</a:t>
            </a:r>
          </a:p>
        </p:txBody>
      </p:sp>
      <p:pic>
        <p:nvPicPr>
          <p:cNvPr id="4" name="Picture 3">
            <a:extLst>
              <a:ext uri="{FF2B5EF4-FFF2-40B4-BE49-F238E27FC236}">
                <a16:creationId xmlns:a16="http://schemas.microsoft.com/office/drawing/2014/main" id="{3C0123AC-3CBC-4090-9C1E-CA66E4B03484}"/>
              </a:ext>
            </a:extLst>
          </p:cNvPr>
          <p:cNvPicPr>
            <a:picLocks noChangeAspect="1"/>
          </p:cNvPicPr>
          <p:nvPr/>
        </p:nvPicPr>
        <p:blipFill>
          <a:blip r:embed="rId4"/>
          <a:stretch>
            <a:fillRect/>
          </a:stretch>
        </p:blipFill>
        <p:spPr>
          <a:xfrm>
            <a:off x="6485389" y="1349398"/>
            <a:ext cx="4997852" cy="3035210"/>
          </a:xfrm>
          <a:prstGeom prst="rect">
            <a:avLst/>
          </a:prstGeom>
        </p:spPr>
      </p:pic>
    </p:spTree>
    <p:extLst>
      <p:ext uri="{BB962C8B-B14F-4D97-AF65-F5344CB8AC3E}">
        <p14:creationId xmlns:p14="http://schemas.microsoft.com/office/powerpoint/2010/main" val="219652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48773-9927-4DBF-A2CD-CE56135A0EC0}"/>
              </a:ext>
            </a:extLst>
          </p:cNvPr>
          <p:cNvSpPr>
            <a:spLocks noGrp="1"/>
          </p:cNvSpPr>
          <p:nvPr>
            <p:ph type="title"/>
          </p:nvPr>
        </p:nvSpPr>
        <p:spPr>
          <a:xfrm>
            <a:off x="708759" y="365125"/>
            <a:ext cx="10515600" cy="1325563"/>
          </a:xfrm>
        </p:spPr>
        <p:txBody>
          <a:bodyPr/>
          <a:lstStyle/>
          <a:p>
            <a:r>
              <a:rPr lang="en-GB" dirty="0">
                <a:latin typeface="Arial" panose="020B0604020202020204" pitchFamily="34" charset="0"/>
                <a:cs typeface="Arial" panose="020B0604020202020204" pitchFamily="34" charset="0"/>
              </a:rPr>
              <a:t>How to view and update reports</a:t>
            </a:r>
          </a:p>
        </p:txBody>
      </p:sp>
      <p:sp>
        <p:nvSpPr>
          <p:cNvPr id="3" name="Content Placeholder 2">
            <a:extLst>
              <a:ext uri="{FF2B5EF4-FFF2-40B4-BE49-F238E27FC236}">
                <a16:creationId xmlns:a16="http://schemas.microsoft.com/office/drawing/2014/main" id="{FB7ED721-9D88-485D-BB13-00DE5EA794FB}"/>
              </a:ext>
            </a:extLst>
          </p:cNvPr>
          <p:cNvSpPr>
            <a:spLocks noGrp="1"/>
          </p:cNvSpPr>
          <p:nvPr>
            <p:ph idx="1"/>
          </p:nvPr>
        </p:nvSpPr>
        <p:spPr>
          <a:xfrm>
            <a:off x="9266311" y="1268494"/>
            <a:ext cx="1846785" cy="1843402"/>
          </a:xfrm>
        </p:spPr>
        <p:txBody>
          <a:bodyPr/>
          <a:lstStyle/>
          <a:p>
            <a:pPr marL="0" indent="0">
              <a:buNone/>
            </a:pPr>
            <a:r>
              <a:rPr lang="en-GB" sz="1400" dirty="0">
                <a:latin typeface="Arial" panose="020B0604020202020204" pitchFamily="34" charset="0"/>
                <a:cs typeface="Arial" panose="020B0604020202020204" pitchFamily="34" charset="0"/>
              </a:rPr>
              <a:t>Remember, once you change the completion phase to ‘Complete’ it is no longer editable. Submit the report as ‘Incomplete’ if you still need to make amendments.</a:t>
            </a: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endParaRPr lang="en-GB"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8EADD87C-1487-4D0A-8002-4F97C16B0573}"/>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10" name="Straight Connector 9">
            <a:extLst>
              <a:ext uri="{FF2B5EF4-FFF2-40B4-BE49-F238E27FC236}">
                <a16:creationId xmlns:a16="http://schemas.microsoft.com/office/drawing/2014/main" id="{4F45578A-7430-46F4-85DC-45F58F6B0324}"/>
              </a:ext>
            </a:extLst>
          </p:cNvPr>
          <p:cNvCxnSpPr>
            <a:cxnSpLocks/>
          </p:cNvCxnSpPr>
          <p:nvPr/>
        </p:nvCxnSpPr>
        <p:spPr>
          <a:xfrm flipH="1">
            <a:off x="586100" y="1442761"/>
            <a:ext cx="3334736" cy="0"/>
          </a:xfrm>
          <a:prstGeom prst="line">
            <a:avLst/>
          </a:prstGeom>
          <a:ln/>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58024E00-8138-4722-82E2-2CFA35151BCF}"/>
              </a:ext>
            </a:extLst>
          </p:cNvPr>
          <p:cNvCxnSpPr>
            <a:cxnSpLocks/>
          </p:cNvCxnSpPr>
          <p:nvPr/>
        </p:nvCxnSpPr>
        <p:spPr>
          <a:xfrm flipV="1">
            <a:off x="586100"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5B7197BF-37B2-4D90-A772-3420457C1A0B}"/>
              </a:ext>
            </a:extLst>
          </p:cNvPr>
          <p:cNvCxnSpPr>
            <a:cxnSpLocks/>
          </p:cNvCxnSpPr>
          <p:nvPr/>
        </p:nvCxnSpPr>
        <p:spPr>
          <a:xfrm flipV="1">
            <a:off x="584188" y="1585597"/>
            <a:ext cx="0" cy="4657981"/>
          </a:xfrm>
          <a:prstGeom prst="line">
            <a:avLst/>
          </a:prstGeom>
          <a:ln/>
        </p:spPr>
        <p:style>
          <a:lnRef idx="2">
            <a:schemeClr val="dk1"/>
          </a:lnRef>
          <a:fillRef idx="0">
            <a:schemeClr val="dk1"/>
          </a:fillRef>
          <a:effectRef idx="1">
            <a:schemeClr val="dk1"/>
          </a:effectRef>
          <a:fontRef idx="minor">
            <a:schemeClr val="tx1"/>
          </a:fontRef>
        </p:style>
      </p:cxnSp>
      <p:pic>
        <p:nvPicPr>
          <p:cNvPr id="13" name="Picture 12">
            <a:extLst>
              <a:ext uri="{FF2B5EF4-FFF2-40B4-BE49-F238E27FC236}">
                <a16:creationId xmlns:a16="http://schemas.microsoft.com/office/drawing/2014/main" id="{17050836-3C9E-4673-9E08-29000D883B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54514" y="5479641"/>
            <a:ext cx="2321573" cy="1227131"/>
          </a:xfrm>
          <a:prstGeom prst="rect">
            <a:avLst/>
          </a:prstGeom>
        </p:spPr>
      </p:pic>
      <p:sp>
        <p:nvSpPr>
          <p:cNvPr id="4" name="TextBox 3">
            <a:extLst>
              <a:ext uri="{FF2B5EF4-FFF2-40B4-BE49-F238E27FC236}">
                <a16:creationId xmlns:a16="http://schemas.microsoft.com/office/drawing/2014/main" id="{CD2EC118-805A-4138-8DB8-55981DB5107D}"/>
              </a:ext>
            </a:extLst>
          </p:cNvPr>
          <p:cNvSpPr txBox="1"/>
          <p:nvPr/>
        </p:nvSpPr>
        <p:spPr>
          <a:xfrm>
            <a:off x="708759" y="1690688"/>
            <a:ext cx="9123138" cy="369332"/>
          </a:xfrm>
          <a:prstGeom prst="rect">
            <a:avLst/>
          </a:prstGeom>
          <a:noFill/>
        </p:spPr>
        <p:txBody>
          <a:bodyPr wrap="square" rtlCol="0">
            <a:spAutoFit/>
          </a:bodyPr>
          <a:lstStyle/>
          <a:p>
            <a:r>
              <a:rPr lang="en-GB" dirty="0"/>
              <a:t>3. If you wish to edit a previous report select ‘View’ on that report. </a:t>
            </a:r>
          </a:p>
        </p:txBody>
      </p:sp>
      <p:pic>
        <p:nvPicPr>
          <p:cNvPr id="5" name="Picture 4">
            <a:extLst>
              <a:ext uri="{FF2B5EF4-FFF2-40B4-BE49-F238E27FC236}">
                <a16:creationId xmlns:a16="http://schemas.microsoft.com/office/drawing/2014/main" id="{76D7FD47-5D4E-4919-A034-6824B763D46F}"/>
              </a:ext>
            </a:extLst>
          </p:cNvPr>
          <p:cNvPicPr>
            <a:picLocks noChangeAspect="1"/>
          </p:cNvPicPr>
          <p:nvPr/>
        </p:nvPicPr>
        <p:blipFill>
          <a:blip r:embed="rId3"/>
          <a:stretch>
            <a:fillRect/>
          </a:stretch>
        </p:blipFill>
        <p:spPr>
          <a:xfrm>
            <a:off x="3614736" y="2224033"/>
            <a:ext cx="2481264" cy="1195388"/>
          </a:xfrm>
          <a:prstGeom prst="rect">
            <a:avLst/>
          </a:prstGeom>
        </p:spPr>
      </p:pic>
      <p:sp>
        <p:nvSpPr>
          <p:cNvPr id="6" name="TextBox 5">
            <a:extLst>
              <a:ext uri="{FF2B5EF4-FFF2-40B4-BE49-F238E27FC236}">
                <a16:creationId xmlns:a16="http://schemas.microsoft.com/office/drawing/2014/main" id="{396267C9-B58E-49CF-A821-759097D956D3}"/>
              </a:ext>
            </a:extLst>
          </p:cNvPr>
          <p:cNvSpPr txBox="1"/>
          <p:nvPr/>
        </p:nvSpPr>
        <p:spPr>
          <a:xfrm>
            <a:off x="708759" y="3649211"/>
            <a:ext cx="7587953" cy="646331"/>
          </a:xfrm>
          <a:prstGeom prst="rect">
            <a:avLst/>
          </a:prstGeom>
          <a:noFill/>
        </p:spPr>
        <p:txBody>
          <a:bodyPr wrap="square" rtlCol="0">
            <a:spAutoFit/>
          </a:bodyPr>
          <a:lstStyle/>
          <a:p>
            <a:r>
              <a:rPr lang="en-GB" dirty="0"/>
              <a:t>4. The report will then appear and you can begin editing and follow the report to the end by clicking ‘Next’ and then ‘Submit’.</a:t>
            </a:r>
          </a:p>
        </p:txBody>
      </p:sp>
      <p:pic>
        <p:nvPicPr>
          <p:cNvPr id="7" name="Picture 6">
            <a:extLst>
              <a:ext uri="{FF2B5EF4-FFF2-40B4-BE49-F238E27FC236}">
                <a16:creationId xmlns:a16="http://schemas.microsoft.com/office/drawing/2014/main" id="{3FBAD572-A353-4C39-BDBD-19E08AB6AD02}"/>
              </a:ext>
            </a:extLst>
          </p:cNvPr>
          <p:cNvPicPr>
            <a:picLocks noChangeAspect="1"/>
          </p:cNvPicPr>
          <p:nvPr/>
        </p:nvPicPr>
        <p:blipFill>
          <a:blip r:embed="rId4"/>
          <a:stretch>
            <a:fillRect/>
          </a:stretch>
        </p:blipFill>
        <p:spPr>
          <a:xfrm>
            <a:off x="868136" y="4295542"/>
            <a:ext cx="3401943" cy="2175908"/>
          </a:xfrm>
          <a:prstGeom prst="rect">
            <a:avLst/>
          </a:prstGeom>
        </p:spPr>
      </p:pic>
      <p:pic>
        <p:nvPicPr>
          <p:cNvPr id="9" name="Picture 8">
            <a:extLst>
              <a:ext uri="{FF2B5EF4-FFF2-40B4-BE49-F238E27FC236}">
                <a16:creationId xmlns:a16="http://schemas.microsoft.com/office/drawing/2014/main" id="{2CABF8C6-0D70-4857-9C40-B404B2C0E446}"/>
              </a:ext>
            </a:extLst>
          </p:cNvPr>
          <p:cNvPicPr>
            <a:picLocks noChangeAspect="1"/>
          </p:cNvPicPr>
          <p:nvPr/>
        </p:nvPicPr>
        <p:blipFill>
          <a:blip r:embed="rId5"/>
          <a:stretch>
            <a:fillRect/>
          </a:stretch>
        </p:blipFill>
        <p:spPr>
          <a:xfrm>
            <a:off x="5684677" y="4295541"/>
            <a:ext cx="3312307" cy="2175907"/>
          </a:xfrm>
          <a:prstGeom prst="rect">
            <a:avLst/>
          </a:prstGeom>
        </p:spPr>
      </p:pic>
      <p:sp>
        <p:nvSpPr>
          <p:cNvPr id="14" name="Arrow: Left 13">
            <a:extLst>
              <a:ext uri="{FF2B5EF4-FFF2-40B4-BE49-F238E27FC236}">
                <a16:creationId xmlns:a16="http://schemas.microsoft.com/office/drawing/2014/main" id="{91C964CA-FC89-4403-8C34-BCDCB30DA3E4}"/>
              </a:ext>
            </a:extLst>
          </p:cNvPr>
          <p:cNvSpPr/>
          <p:nvPr/>
        </p:nvSpPr>
        <p:spPr>
          <a:xfrm>
            <a:off x="6077825" y="3208789"/>
            <a:ext cx="562059" cy="14912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Arrow: Left 14">
            <a:extLst>
              <a:ext uri="{FF2B5EF4-FFF2-40B4-BE49-F238E27FC236}">
                <a16:creationId xmlns:a16="http://schemas.microsoft.com/office/drawing/2014/main" id="{3A9FBE57-CFD5-4B29-9793-BACCD0A74B5C}"/>
              </a:ext>
            </a:extLst>
          </p:cNvPr>
          <p:cNvSpPr/>
          <p:nvPr/>
        </p:nvSpPr>
        <p:spPr>
          <a:xfrm>
            <a:off x="4310786" y="6273800"/>
            <a:ext cx="486479" cy="12366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Arrow: Left 15">
            <a:extLst>
              <a:ext uri="{FF2B5EF4-FFF2-40B4-BE49-F238E27FC236}">
                <a16:creationId xmlns:a16="http://schemas.microsoft.com/office/drawing/2014/main" id="{02F116EC-2830-4E11-B9C0-80589077FD35}"/>
              </a:ext>
            </a:extLst>
          </p:cNvPr>
          <p:cNvSpPr/>
          <p:nvPr/>
        </p:nvSpPr>
        <p:spPr>
          <a:xfrm>
            <a:off x="9037691" y="6277336"/>
            <a:ext cx="486479" cy="12366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95176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48773-9927-4DBF-A2CD-CE56135A0EC0}"/>
              </a:ext>
            </a:extLst>
          </p:cNvPr>
          <p:cNvSpPr>
            <a:spLocks noGrp="1"/>
          </p:cNvSpPr>
          <p:nvPr>
            <p:ph type="title"/>
          </p:nvPr>
        </p:nvSpPr>
        <p:spPr>
          <a:xfrm>
            <a:off x="708759" y="365125"/>
            <a:ext cx="10515600" cy="1325563"/>
          </a:xfrm>
        </p:spPr>
        <p:txBody>
          <a:bodyPr/>
          <a:lstStyle/>
          <a:p>
            <a:r>
              <a:rPr lang="en-GB" dirty="0">
                <a:latin typeface="Arial" panose="020B0604020202020204" pitchFamily="34" charset="0"/>
                <a:cs typeface="Arial" panose="020B0604020202020204" pitchFamily="34" charset="0"/>
              </a:rPr>
              <a:t>How to view and update reports</a:t>
            </a:r>
          </a:p>
        </p:txBody>
      </p:sp>
      <p:sp>
        <p:nvSpPr>
          <p:cNvPr id="3" name="Content Placeholder 2">
            <a:extLst>
              <a:ext uri="{FF2B5EF4-FFF2-40B4-BE49-F238E27FC236}">
                <a16:creationId xmlns:a16="http://schemas.microsoft.com/office/drawing/2014/main" id="{FB7ED721-9D88-485D-BB13-00DE5EA794FB}"/>
              </a:ext>
            </a:extLst>
          </p:cNvPr>
          <p:cNvSpPr>
            <a:spLocks noGrp="1"/>
          </p:cNvSpPr>
          <p:nvPr>
            <p:ph idx="1"/>
          </p:nvPr>
        </p:nvSpPr>
        <p:spPr>
          <a:xfrm>
            <a:off x="762142" y="1585595"/>
            <a:ext cx="10515600" cy="4351338"/>
          </a:xfrm>
        </p:spPr>
        <p:txBody>
          <a:bodyPr/>
          <a:lstStyle/>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endParaRPr lang="en-GB"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8EADD87C-1487-4D0A-8002-4F97C16B0573}"/>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10" name="Straight Connector 9">
            <a:extLst>
              <a:ext uri="{FF2B5EF4-FFF2-40B4-BE49-F238E27FC236}">
                <a16:creationId xmlns:a16="http://schemas.microsoft.com/office/drawing/2014/main" id="{4F45578A-7430-46F4-85DC-45F58F6B0324}"/>
              </a:ext>
            </a:extLst>
          </p:cNvPr>
          <p:cNvCxnSpPr>
            <a:cxnSpLocks/>
          </p:cNvCxnSpPr>
          <p:nvPr/>
        </p:nvCxnSpPr>
        <p:spPr>
          <a:xfrm flipH="1">
            <a:off x="586100" y="1442761"/>
            <a:ext cx="3334736" cy="0"/>
          </a:xfrm>
          <a:prstGeom prst="line">
            <a:avLst/>
          </a:prstGeom>
          <a:ln/>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58024E00-8138-4722-82E2-2CFA35151BCF}"/>
              </a:ext>
            </a:extLst>
          </p:cNvPr>
          <p:cNvCxnSpPr>
            <a:cxnSpLocks/>
          </p:cNvCxnSpPr>
          <p:nvPr/>
        </p:nvCxnSpPr>
        <p:spPr>
          <a:xfrm flipV="1">
            <a:off x="586100"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5B7197BF-37B2-4D90-A772-3420457C1A0B}"/>
              </a:ext>
            </a:extLst>
          </p:cNvPr>
          <p:cNvCxnSpPr>
            <a:cxnSpLocks/>
          </p:cNvCxnSpPr>
          <p:nvPr/>
        </p:nvCxnSpPr>
        <p:spPr>
          <a:xfrm flipV="1">
            <a:off x="584188" y="1585597"/>
            <a:ext cx="0" cy="4657981"/>
          </a:xfrm>
          <a:prstGeom prst="line">
            <a:avLst/>
          </a:prstGeom>
          <a:ln/>
        </p:spPr>
        <p:style>
          <a:lnRef idx="2">
            <a:schemeClr val="dk1"/>
          </a:lnRef>
          <a:fillRef idx="0">
            <a:schemeClr val="dk1"/>
          </a:fillRef>
          <a:effectRef idx="1">
            <a:schemeClr val="dk1"/>
          </a:effectRef>
          <a:fontRef idx="minor">
            <a:schemeClr val="tx1"/>
          </a:fontRef>
        </p:style>
      </p:cxnSp>
      <p:pic>
        <p:nvPicPr>
          <p:cNvPr id="13" name="Picture 12">
            <a:extLst>
              <a:ext uri="{FF2B5EF4-FFF2-40B4-BE49-F238E27FC236}">
                <a16:creationId xmlns:a16="http://schemas.microsoft.com/office/drawing/2014/main" id="{17050836-3C9E-4673-9E08-29000D883B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54514" y="5479641"/>
            <a:ext cx="2321573" cy="1227131"/>
          </a:xfrm>
          <a:prstGeom prst="rect">
            <a:avLst/>
          </a:prstGeom>
        </p:spPr>
      </p:pic>
      <p:sp>
        <p:nvSpPr>
          <p:cNvPr id="4" name="TextBox 3">
            <a:extLst>
              <a:ext uri="{FF2B5EF4-FFF2-40B4-BE49-F238E27FC236}">
                <a16:creationId xmlns:a16="http://schemas.microsoft.com/office/drawing/2014/main" id="{EA78291F-F85D-43A2-968F-6FD8D86B9DAE}"/>
              </a:ext>
            </a:extLst>
          </p:cNvPr>
          <p:cNvSpPr txBox="1"/>
          <p:nvPr/>
        </p:nvSpPr>
        <p:spPr>
          <a:xfrm>
            <a:off x="659395" y="1719182"/>
            <a:ext cx="7863817" cy="646331"/>
          </a:xfrm>
          <a:prstGeom prst="rect">
            <a:avLst/>
          </a:prstGeom>
          <a:noFill/>
        </p:spPr>
        <p:txBody>
          <a:bodyPr wrap="square" rtlCol="0">
            <a:spAutoFit/>
          </a:bodyPr>
          <a:lstStyle/>
          <a:p>
            <a:r>
              <a:rPr lang="en-GB" dirty="0"/>
              <a:t>5. If you wish to submit an upcoming report click ‘Add Now’ on the report you want to add.</a:t>
            </a:r>
          </a:p>
        </p:txBody>
      </p:sp>
      <p:pic>
        <p:nvPicPr>
          <p:cNvPr id="5" name="Picture 4">
            <a:extLst>
              <a:ext uri="{FF2B5EF4-FFF2-40B4-BE49-F238E27FC236}">
                <a16:creationId xmlns:a16="http://schemas.microsoft.com/office/drawing/2014/main" id="{B9B8194B-7D0A-49BB-A24B-1FA89E384E1C}"/>
              </a:ext>
            </a:extLst>
          </p:cNvPr>
          <p:cNvPicPr>
            <a:picLocks noChangeAspect="1"/>
          </p:cNvPicPr>
          <p:nvPr/>
        </p:nvPicPr>
        <p:blipFill>
          <a:blip r:embed="rId3"/>
          <a:stretch>
            <a:fillRect/>
          </a:stretch>
        </p:blipFill>
        <p:spPr>
          <a:xfrm>
            <a:off x="8246157" y="1585595"/>
            <a:ext cx="2816713" cy="1362753"/>
          </a:xfrm>
          <a:prstGeom prst="rect">
            <a:avLst/>
          </a:prstGeom>
        </p:spPr>
      </p:pic>
      <p:sp>
        <p:nvSpPr>
          <p:cNvPr id="6" name="Arrow: Left 5">
            <a:extLst>
              <a:ext uri="{FF2B5EF4-FFF2-40B4-BE49-F238E27FC236}">
                <a16:creationId xmlns:a16="http://schemas.microsoft.com/office/drawing/2014/main" id="{921AB509-CA55-4EE7-A8E9-28DA8AF3BFA9}"/>
              </a:ext>
            </a:extLst>
          </p:cNvPr>
          <p:cNvSpPr/>
          <p:nvPr/>
        </p:nvSpPr>
        <p:spPr>
          <a:xfrm>
            <a:off x="10968494" y="2704397"/>
            <a:ext cx="511729" cy="16795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A9BEB97C-5D9C-4E33-AF4E-AB2B7C6E4C13}"/>
              </a:ext>
            </a:extLst>
          </p:cNvPr>
          <p:cNvPicPr>
            <a:picLocks noChangeAspect="1"/>
          </p:cNvPicPr>
          <p:nvPr/>
        </p:nvPicPr>
        <p:blipFill>
          <a:blip r:embed="rId4"/>
          <a:stretch>
            <a:fillRect/>
          </a:stretch>
        </p:blipFill>
        <p:spPr>
          <a:xfrm>
            <a:off x="762142" y="4325189"/>
            <a:ext cx="4698822" cy="1154452"/>
          </a:xfrm>
          <a:prstGeom prst="rect">
            <a:avLst/>
          </a:prstGeom>
        </p:spPr>
      </p:pic>
      <p:sp>
        <p:nvSpPr>
          <p:cNvPr id="9" name="TextBox 8">
            <a:extLst>
              <a:ext uri="{FF2B5EF4-FFF2-40B4-BE49-F238E27FC236}">
                <a16:creationId xmlns:a16="http://schemas.microsoft.com/office/drawing/2014/main" id="{B893B225-4439-4AFD-B697-0ADD90BBF143}"/>
              </a:ext>
            </a:extLst>
          </p:cNvPr>
          <p:cNvSpPr txBox="1"/>
          <p:nvPr/>
        </p:nvSpPr>
        <p:spPr>
          <a:xfrm>
            <a:off x="659395" y="2768324"/>
            <a:ext cx="6176307" cy="1477328"/>
          </a:xfrm>
          <a:prstGeom prst="rect">
            <a:avLst/>
          </a:prstGeom>
          <a:noFill/>
        </p:spPr>
        <p:txBody>
          <a:bodyPr wrap="square" rtlCol="0">
            <a:spAutoFit/>
          </a:bodyPr>
          <a:lstStyle/>
          <a:p>
            <a:r>
              <a:rPr lang="en-GB" dirty="0"/>
              <a:t>6. The date will be pre-populated. On the ‘Link to a placement’ drop down menu choose the correct placement which relates to this report. This will then take you to a screen where you can complete the report by filling in the boxes and clicking ‘Next’ and then ‘Submit’.</a:t>
            </a:r>
          </a:p>
        </p:txBody>
      </p:sp>
      <p:pic>
        <p:nvPicPr>
          <p:cNvPr id="14" name="Picture 13">
            <a:extLst>
              <a:ext uri="{FF2B5EF4-FFF2-40B4-BE49-F238E27FC236}">
                <a16:creationId xmlns:a16="http://schemas.microsoft.com/office/drawing/2014/main" id="{E38BD471-0499-4F68-935F-22D03E71E75C}"/>
              </a:ext>
            </a:extLst>
          </p:cNvPr>
          <p:cNvPicPr>
            <a:picLocks noChangeAspect="1"/>
          </p:cNvPicPr>
          <p:nvPr/>
        </p:nvPicPr>
        <p:blipFill>
          <a:blip r:embed="rId5"/>
          <a:stretch>
            <a:fillRect/>
          </a:stretch>
        </p:blipFill>
        <p:spPr>
          <a:xfrm>
            <a:off x="6910908" y="3482682"/>
            <a:ext cx="3271379" cy="2111420"/>
          </a:xfrm>
          <a:prstGeom prst="rect">
            <a:avLst/>
          </a:prstGeom>
        </p:spPr>
      </p:pic>
      <p:sp>
        <p:nvSpPr>
          <p:cNvPr id="15" name="Arrow: Left 14">
            <a:extLst>
              <a:ext uri="{FF2B5EF4-FFF2-40B4-BE49-F238E27FC236}">
                <a16:creationId xmlns:a16="http://schemas.microsoft.com/office/drawing/2014/main" id="{46C07D1C-86F6-46C3-9997-75DF72EAEB33}"/>
              </a:ext>
            </a:extLst>
          </p:cNvPr>
          <p:cNvSpPr/>
          <p:nvPr/>
        </p:nvSpPr>
        <p:spPr>
          <a:xfrm>
            <a:off x="5047866" y="4723165"/>
            <a:ext cx="466453" cy="1792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Arrow: Right 15">
            <a:extLst>
              <a:ext uri="{FF2B5EF4-FFF2-40B4-BE49-F238E27FC236}">
                <a16:creationId xmlns:a16="http://schemas.microsoft.com/office/drawing/2014/main" id="{FB274F94-DE8E-4DAE-81CD-D7A23A0156D6}"/>
              </a:ext>
            </a:extLst>
          </p:cNvPr>
          <p:cNvSpPr/>
          <p:nvPr/>
        </p:nvSpPr>
        <p:spPr>
          <a:xfrm>
            <a:off x="6078136" y="4649178"/>
            <a:ext cx="495864" cy="3272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59303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48773-9927-4DBF-A2CD-CE56135A0EC0}"/>
              </a:ext>
            </a:extLst>
          </p:cNvPr>
          <p:cNvSpPr>
            <a:spLocks noGrp="1"/>
          </p:cNvSpPr>
          <p:nvPr>
            <p:ph type="title"/>
          </p:nvPr>
        </p:nvSpPr>
        <p:spPr>
          <a:xfrm>
            <a:off x="708759" y="365125"/>
            <a:ext cx="10515600" cy="1325563"/>
          </a:xfrm>
        </p:spPr>
        <p:txBody>
          <a:bodyPr/>
          <a:lstStyle/>
          <a:p>
            <a:r>
              <a:rPr lang="en-GB" dirty="0">
                <a:latin typeface="Arial" panose="020B0604020202020204" pitchFamily="34" charset="0"/>
                <a:cs typeface="Arial" panose="020B0604020202020204" pitchFamily="34" charset="0"/>
              </a:rPr>
              <a:t>Important documents and dates</a:t>
            </a:r>
          </a:p>
        </p:txBody>
      </p:sp>
      <p:sp>
        <p:nvSpPr>
          <p:cNvPr id="3" name="Content Placeholder 2">
            <a:extLst>
              <a:ext uri="{FF2B5EF4-FFF2-40B4-BE49-F238E27FC236}">
                <a16:creationId xmlns:a16="http://schemas.microsoft.com/office/drawing/2014/main" id="{FB7ED721-9D88-485D-BB13-00DE5EA794FB}"/>
              </a:ext>
            </a:extLst>
          </p:cNvPr>
          <p:cNvSpPr>
            <a:spLocks noGrp="1"/>
          </p:cNvSpPr>
          <p:nvPr>
            <p:ph idx="1"/>
          </p:nvPr>
        </p:nvSpPr>
        <p:spPr>
          <a:xfrm>
            <a:off x="762142" y="1585595"/>
            <a:ext cx="10515600" cy="4351338"/>
          </a:xfrm>
        </p:spPr>
        <p:txBody>
          <a:bodyPr/>
          <a:lstStyle/>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endParaRPr lang="en-GB"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8EADD87C-1487-4D0A-8002-4F97C16B0573}"/>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10" name="Straight Connector 9">
            <a:extLst>
              <a:ext uri="{FF2B5EF4-FFF2-40B4-BE49-F238E27FC236}">
                <a16:creationId xmlns:a16="http://schemas.microsoft.com/office/drawing/2014/main" id="{4F45578A-7430-46F4-85DC-45F58F6B0324}"/>
              </a:ext>
            </a:extLst>
          </p:cNvPr>
          <p:cNvCxnSpPr>
            <a:cxnSpLocks/>
          </p:cNvCxnSpPr>
          <p:nvPr/>
        </p:nvCxnSpPr>
        <p:spPr>
          <a:xfrm flipH="1">
            <a:off x="586100" y="1442761"/>
            <a:ext cx="3334736" cy="0"/>
          </a:xfrm>
          <a:prstGeom prst="line">
            <a:avLst/>
          </a:prstGeom>
          <a:ln/>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58024E00-8138-4722-82E2-2CFA35151BCF}"/>
              </a:ext>
            </a:extLst>
          </p:cNvPr>
          <p:cNvCxnSpPr>
            <a:cxnSpLocks/>
          </p:cNvCxnSpPr>
          <p:nvPr/>
        </p:nvCxnSpPr>
        <p:spPr>
          <a:xfrm flipV="1">
            <a:off x="586100"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5B7197BF-37B2-4D90-A772-3420457C1A0B}"/>
              </a:ext>
            </a:extLst>
          </p:cNvPr>
          <p:cNvCxnSpPr>
            <a:cxnSpLocks/>
          </p:cNvCxnSpPr>
          <p:nvPr/>
        </p:nvCxnSpPr>
        <p:spPr>
          <a:xfrm flipV="1">
            <a:off x="584188" y="1585597"/>
            <a:ext cx="0" cy="4657981"/>
          </a:xfrm>
          <a:prstGeom prst="line">
            <a:avLst/>
          </a:prstGeom>
          <a:ln/>
        </p:spPr>
        <p:style>
          <a:lnRef idx="2">
            <a:schemeClr val="dk1"/>
          </a:lnRef>
          <a:fillRef idx="0">
            <a:schemeClr val="dk1"/>
          </a:fillRef>
          <a:effectRef idx="1">
            <a:schemeClr val="dk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1829394220"/>
              </p:ext>
            </p:extLst>
          </p:nvPr>
        </p:nvGraphicFramePr>
        <p:xfrm>
          <a:off x="798158" y="1562053"/>
          <a:ext cx="10818109" cy="4642195"/>
        </p:xfrm>
        <a:graphic>
          <a:graphicData uri="http://schemas.openxmlformats.org/drawingml/2006/table">
            <a:tbl>
              <a:tblPr firstRow="1" bandRow="1">
                <a:tableStyleId>{5C22544A-7EE6-4342-B048-85BDC9FD1C3A}</a:tableStyleId>
              </a:tblPr>
              <a:tblGrid>
                <a:gridCol w="1637225">
                  <a:extLst>
                    <a:ext uri="{9D8B030D-6E8A-4147-A177-3AD203B41FA5}">
                      <a16:colId xmlns:a16="http://schemas.microsoft.com/office/drawing/2014/main" val="20000"/>
                    </a:ext>
                  </a:extLst>
                </a:gridCol>
                <a:gridCol w="2153550">
                  <a:extLst>
                    <a:ext uri="{9D8B030D-6E8A-4147-A177-3AD203B41FA5}">
                      <a16:colId xmlns:a16="http://schemas.microsoft.com/office/drawing/2014/main" val="20001"/>
                    </a:ext>
                  </a:extLst>
                </a:gridCol>
                <a:gridCol w="7027334">
                  <a:extLst>
                    <a:ext uri="{9D8B030D-6E8A-4147-A177-3AD203B41FA5}">
                      <a16:colId xmlns:a16="http://schemas.microsoft.com/office/drawing/2014/main" val="20002"/>
                    </a:ext>
                  </a:extLst>
                </a:gridCol>
              </a:tblGrid>
              <a:tr h="386055">
                <a:tc>
                  <a:txBody>
                    <a:bodyPr/>
                    <a:lstStyle/>
                    <a:p>
                      <a:r>
                        <a:rPr lang="en-GB" dirty="0"/>
                        <a:t>What</a:t>
                      </a:r>
                    </a:p>
                  </a:txBody>
                  <a:tcPr/>
                </a:tc>
                <a:tc>
                  <a:txBody>
                    <a:bodyPr/>
                    <a:lstStyle/>
                    <a:p>
                      <a:r>
                        <a:rPr lang="en-GB" dirty="0"/>
                        <a:t>When</a:t>
                      </a:r>
                    </a:p>
                  </a:txBody>
                  <a:tcPr/>
                </a:tc>
                <a:tc>
                  <a:txBody>
                    <a:bodyPr/>
                    <a:lstStyle/>
                    <a:p>
                      <a:r>
                        <a:rPr lang="en-GB" dirty="0"/>
                        <a:t>Who</a:t>
                      </a:r>
                    </a:p>
                  </a:txBody>
                  <a:tcPr/>
                </a:tc>
                <a:extLst>
                  <a:ext uri="{0D108BD9-81ED-4DB2-BD59-A6C34878D82A}">
                    <a16:rowId xmlns:a16="http://schemas.microsoft.com/office/drawing/2014/main" val="10000"/>
                  </a:ext>
                </a:extLst>
              </a:tr>
              <a:tr h="10152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latin typeface="Arial" panose="020B0604020202020204" pitchFamily="34" charset="0"/>
                          <a:cs typeface="Arial" panose="020B0604020202020204" pitchFamily="34" charset="0"/>
                        </a:rPr>
                        <a:t>Weekly Mentor Progression Dialogue </a:t>
                      </a:r>
                    </a:p>
                  </a:txBody>
                  <a:tcPr/>
                </a:tc>
                <a:tc>
                  <a:txBody>
                    <a:bodyPr/>
                    <a:lstStyle/>
                    <a:p>
                      <a:r>
                        <a:rPr lang="en-GB" sz="1600" dirty="0"/>
                        <a:t>Weekly 1 hr meeting.</a:t>
                      </a:r>
                    </a:p>
                    <a:p>
                      <a:r>
                        <a:rPr lang="en-GB" sz="1600" dirty="0"/>
                        <a:t>First meeting w/c 23 Sept 2019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aseline="0" dirty="0"/>
                        <a:t>Student teacher - Pre-meeting sections  and notes during the meeting</a:t>
                      </a:r>
                    </a:p>
                    <a:p>
                      <a:r>
                        <a:rPr lang="en-GB" sz="1600" dirty="0"/>
                        <a:t>Mentor – check notes and agree</a:t>
                      </a:r>
                    </a:p>
                  </a:txBody>
                  <a:tcPr/>
                </a:tc>
                <a:extLst>
                  <a:ext uri="{0D108BD9-81ED-4DB2-BD59-A6C34878D82A}">
                    <a16:rowId xmlns:a16="http://schemas.microsoft.com/office/drawing/2014/main" val="10001"/>
                  </a:ext>
                </a:extLst>
              </a:tr>
              <a:tr h="10172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latin typeface="Arial" panose="020B0604020202020204" pitchFamily="34" charset="0"/>
                          <a:cs typeface="Arial" panose="020B0604020202020204" pitchFamily="34" charset="0"/>
                        </a:rPr>
                        <a:t>Weekly Lesson Appraisal</a:t>
                      </a:r>
                    </a:p>
                  </a:txBody>
                  <a:tcPr/>
                </a:tc>
                <a:tc>
                  <a:txBody>
                    <a:bodyPr/>
                    <a:lstStyle/>
                    <a:p>
                      <a:r>
                        <a:rPr lang="en-GB" sz="1600" dirty="0"/>
                        <a:t>One</a:t>
                      </a:r>
                      <a:r>
                        <a:rPr lang="en-GB" sz="1600" baseline="0" dirty="0"/>
                        <a:t> weekly formal appraisal.</a:t>
                      </a:r>
                    </a:p>
                    <a:p>
                      <a:r>
                        <a:rPr lang="en-GB" sz="1600" baseline="0" dirty="0"/>
                        <a:t>First appraisal completed w/c  4</a:t>
                      </a:r>
                      <a:r>
                        <a:rPr lang="en-GB" sz="1600" baseline="30000" dirty="0"/>
                        <a:t>th</a:t>
                      </a:r>
                      <a:r>
                        <a:rPr lang="en-GB" sz="1600" baseline="0" dirty="0"/>
                        <a:t> November 2019</a:t>
                      </a:r>
                      <a:endParaRPr lang="en-GB" sz="1600" dirty="0"/>
                    </a:p>
                  </a:txBody>
                  <a:tcPr/>
                </a:tc>
                <a:tc>
                  <a:txBody>
                    <a:bodyPr/>
                    <a:lstStyle/>
                    <a:p>
                      <a:r>
                        <a:rPr lang="en-GB" sz="1600" dirty="0"/>
                        <a:t>Student teacher – To complete focus</a:t>
                      </a:r>
                      <a:r>
                        <a:rPr lang="en-GB" sz="1600" baseline="0" dirty="0"/>
                        <a:t> and target </a:t>
                      </a:r>
                      <a:r>
                        <a:rPr lang="en-GB" sz="1600" dirty="0"/>
                        <a:t>sections as indicated</a:t>
                      </a:r>
                    </a:p>
                    <a:p>
                      <a:r>
                        <a:rPr lang="en-GB" sz="1600" dirty="0"/>
                        <a:t>Mentor – Key</a:t>
                      </a:r>
                      <a:r>
                        <a:rPr lang="en-GB" sz="1600" baseline="0" dirty="0"/>
                        <a:t> points, strengths and targets t</a:t>
                      </a:r>
                      <a:r>
                        <a:rPr lang="en-GB" sz="1600" dirty="0"/>
                        <a:t>o be completed by the mentor unless</a:t>
                      </a:r>
                      <a:r>
                        <a:rPr lang="en-GB" sz="1600" baseline="0" dirty="0"/>
                        <a:t> a host teacher has been trained by the partnership.</a:t>
                      </a:r>
                    </a:p>
                    <a:p>
                      <a:r>
                        <a:rPr lang="en-GB" sz="1600" baseline="0" dirty="0"/>
                        <a:t>Student teacher - Evaluation to be completed by the student teacher following the dialogue.</a:t>
                      </a:r>
                      <a:endParaRPr lang="en-GB" sz="1600" dirty="0"/>
                    </a:p>
                  </a:txBody>
                  <a:tcPr/>
                </a:tc>
                <a:extLst>
                  <a:ext uri="{0D108BD9-81ED-4DB2-BD59-A6C34878D82A}">
                    <a16:rowId xmlns:a16="http://schemas.microsoft.com/office/drawing/2014/main" val="10002"/>
                  </a:ext>
                </a:extLst>
              </a:tr>
              <a:tr h="386055">
                <a:tc>
                  <a:txBody>
                    <a:bodyPr/>
                    <a:lstStyle/>
                    <a:p>
                      <a:r>
                        <a:rPr lang="en-GB" sz="1600" dirty="0">
                          <a:latin typeface="Arial" panose="020B0604020202020204" pitchFamily="34" charset="0"/>
                          <a:cs typeface="Arial" panose="020B0604020202020204" pitchFamily="34" charset="0"/>
                        </a:rPr>
                        <a:t>Interim Report </a:t>
                      </a:r>
                      <a:endParaRPr lang="en-GB" sz="1600" dirty="0"/>
                    </a:p>
                  </a:txBody>
                  <a:tcPr/>
                </a:tc>
                <a:tc>
                  <a:txBody>
                    <a:bodyPr/>
                    <a:lstStyle/>
                    <a:p>
                      <a:r>
                        <a:rPr lang="en-GB" sz="1600" dirty="0"/>
                        <a:t>11</a:t>
                      </a:r>
                      <a:r>
                        <a:rPr lang="en-GB" sz="1600" baseline="30000" dirty="0"/>
                        <a:t>th</a:t>
                      </a:r>
                      <a:r>
                        <a:rPr lang="en-GB" sz="1600" dirty="0"/>
                        <a:t> November 2019</a:t>
                      </a:r>
                    </a:p>
                  </a:txBody>
                  <a:tcPr/>
                </a:tc>
                <a:tc>
                  <a:txBody>
                    <a:bodyPr/>
                    <a:lstStyle/>
                    <a:p>
                      <a:r>
                        <a:rPr lang="en-GB" sz="1600" dirty="0"/>
                        <a:t>Mentor</a:t>
                      </a:r>
                    </a:p>
                  </a:txBody>
                  <a:tcPr/>
                </a:tc>
                <a:extLst>
                  <a:ext uri="{0D108BD9-81ED-4DB2-BD59-A6C34878D82A}">
                    <a16:rowId xmlns:a16="http://schemas.microsoft.com/office/drawing/2014/main" val="10003"/>
                  </a:ext>
                </a:extLst>
              </a:tr>
              <a:tr h="386055">
                <a:tc>
                  <a:txBody>
                    <a:bodyPr/>
                    <a:lstStyle/>
                    <a:p>
                      <a:r>
                        <a:rPr lang="en-GB" sz="1600" dirty="0">
                          <a:latin typeface="Arial" panose="020B0604020202020204" pitchFamily="34" charset="0"/>
                          <a:cs typeface="Arial" panose="020B0604020202020204" pitchFamily="34" charset="0"/>
                        </a:rPr>
                        <a:t>Final Report </a:t>
                      </a:r>
                      <a:endParaRPr lang="en-GB" sz="1600" dirty="0"/>
                    </a:p>
                  </a:txBody>
                  <a:tcPr/>
                </a:tc>
                <a:tc>
                  <a:txBody>
                    <a:bodyPr/>
                    <a:lstStyle/>
                    <a:p>
                      <a:r>
                        <a:rPr lang="en-GB" sz="1600" dirty="0"/>
                        <a:t>16</a:t>
                      </a:r>
                      <a:r>
                        <a:rPr lang="en-GB" sz="1600" baseline="30000" dirty="0"/>
                        <a:t>th</a:t>
                      </a:r>
                      <a:r>
                        <a:rPr lang="en-GB" sz="1600" dirty="0"/>
                        <a:t> December 2019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Mentor</a:t>
                      </a:r>
                    </a:p>
                  </a:txBody>
                  <a:tcPr/>
                </a:tc>
                <a:extLst>
                  <a:ext uri="{0D108BD9-81ED-4DB2-BD59-A6C34878D82A}">
                    <a16:rowId xmlns:a16="http://schemas.microsoft.com/office/drawing/2014/main" val="10004"/>
                  </a:ext>
                </a:extLst>
              </a:tr>
              <a:tr h="386055">
                <a:tc>
                  <a:txBody>
                    <a:bodyPr/>
                    <a:lstStyle/>
                    <a:p>
                      <a:r>
                        <a:rPr lang="en-GB" sz="1600" dirty="0">
                          <a:latin typeface="Arial" panose="020B0604020202020204" pitchFamily="34" charset="0"/>
                          <a:cs typeface="Arial" panose="020B0604020202020204" pitchFamily="34" charset="0"/>
                        </a:rPr>
                        <a:t>Interim Report </a:t>
                      </a:r>
                      <a:endParaRPr lang="en-GB" sz="1600" dirty="0"/>
                    </a:p>
                  </a:txBody>
                  <a:tcPr/>
                </a:tc>
                <a:tc>
                  <a:txBody>
                    <a:bodyPr/>
                    <a:lstStyle/>
                    <a:p>
                      <a:r>
                        <a:rPr lang="en-GB" sz="1600" dirty="0"/>
                        <a:t>6</a:t>
                      </a:r>
                      <a:r>
                        <a:rPr lang="en-GB" sz="1600" baseline="30000" dirty="0"/>
                        <a:t>th</a:t>
                      </a:r>
                      <a:r>
                        <a:rPr lang="en-GB" sz="1600" dirty="0"/>
                        <a:t> March 2020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Mentor</a:t>
                      </a:r>
                    </a:p>
                  </a:txBody>
                  <a:tcPr/>
                </a:tc>
                <a:extLst>
                  <a:ext uri="{0D108BD9-81ED-4DB2-BD59-A6C34878D82A}">
                    <a16:rowId xmlns:a16="http://schemas.microsoft.com/office/drawing/2014/main" val="10005"/>
                  </a:ext>
                </a:extLst>
              </a:tr>
              <a:tr h="386055">
                <a:tc>
                  <a:txBody>
                    <a:bodyPr/>
                    <a:lstStyle/>
                    <a:p>
                      <a:r>
                        <a:rPr lang="en-GB" sz="1600" dirty="0">
                          <a:latin typeface="Arial" panose="020B0604020202020204" pitchFamily="34" charset="0"/>
                          <a:cs typeface="Arial" panose="020B0604020202020204" pitchFamily="34" charset="0"/>
                        </a:rPr>
                        <a:t>Interim Report </a:t>
                      </a:r>
                      <a:endParaRPr lang="en-GB" sz="1600" dirty="0"/>
                    </a:p>
                  </a:txBody>
                  <a:tcPr/>
                </a:tc>
                <a:tc>
                  <a:txBody>
                    <a:bodyPr/>
                    <a:lstStyle/>
                    <a:p>
                      <a:r>
                        <a:rPr lang="en-GB" sz="1600" dirty="0"/>
                        <a:t>3</a:t>
                      </a:r>
                      <a:r>
                        <a:rPr lang="en-GB" sz="1600" baseline="30000" dirty="0"/>
                        <a:t>rd</a:t>
                      </a:r>
                      <a:r>
                        <a:rPr lang="en-GB" sz="1600" dirty="0"/>
                        <a:t> April 2020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Mentor</a:t>
                      </a:r>
                    </a:p>
                  </a:txBody>
                  <a:tcPr/>
                </a:tc>
                <a:extLst>
                  <a:ext uri="{0D108BD9-81ED-4DB2-BD59-A6C34878D82A}">
                    <a16:rowId xmlns:a16="http://schemas.microsoft.com/office/drawing/2014/main" val="10006"/>
                  </a:ext>
                </a:extLst>
              </a:tr>
              <a:tr h="386055">
                <a:tc>
                  <a:txBody>
                    <a:bodyPr/>
                    <a:lstStyle/>
                    <a:p>
                      <a:r>
                        <a:rPr lang="en-GB" sz="1600" dirty="0">
                          <a:latin typeface="Arial" panose="020B0604020202020204" pitchFamily="34" charset="0"/>
                          <a:cs typeface="Arial" panose="020B0604020202020204" pitchFamily="34" charset="0"/>
                        </a:rPr>
                        <a:t>Final Report </a:t>
                      </a:r>
                      <a:endParaRPr lang="en-GB" sz="1600" dirty="0"/>
                    </a:p>
                  </a:txBody>
                  <a:tcPr/>
                </a:tc>
                <a:tc>
                  <a:txBody>
                    <a:bodyPr/>
                    <a:lstStyle/>
                    <a:p>
                      <a:r>
                        <a:rPr lang="en-GB" sz="1600" dirty="0"/>
                        <a:t>12</a:t>
                      </a:r>
                      <a:r>
                        <a:rPr lang="en-GB" sz="1600" baseline="30000" dirty="0"/>
                        <a:t>th</a:t>
                      </a:r>
                      <a:r>
                        <a:rPr lang="en-GB" sz="1600" dirty="0"/>
                        <a:t> June 2020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Mentor</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6638719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502</TotalTime>
  <Words>612</Words>
  <Application>Microsoft Office PowerPoint</Application>
  <PresentationFormat>Widescreen</PresentationFormat>
  <Paragraphs>129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How to access the portal</vt:lpstr>
      <vt:lpstr>How to access the portal</vt:lpstr>
      <vt:lpstr>How to change your password</vt:lpstr>
      <vt:lpstr>How to change your password</vt:lpstr>
      <vt:lpstr>How to view and update reports</vt:lpstr>
      <vt:lpstr>How to view and update reports</vt:lpstr>
      <vt:lpstr>How to view and update reports</vt:lpstr>
      <vt:lpstr>Important documents and dates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Pittard</dc:creator>
  <cp:lastModifiedBy>Nicola Thompson</cp:lastModifiedBy>
  <cp:revision>46</cp:revision>
  <dcterms:created xsi:type="dcterms:W3CDTF">2019-01-30T13:34:57Z</dcterms:created>
  <dcterms:modified xsi:type="dcterms:W3CDTF">2019-09-23T07:46:17Z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610657</vt:lpwstr>
  </property>
  <property fmtid="{D5CDD505-2E9C-101B-9397-08002B2CF9AE}" pid="3" name="NXPowerLiteSettings">
    <vt:lpwstr>C7000400038000</vt:lpwstr>
  </property>
  <property fmtid="{D5CDD505-2E9C-101B-9397-08002B2CF9AE}" pid="4" name="NXPowerLiteVersion">
    <vt:lpwstr>S8.2.2</vt:lpwstr>
  </property>
</Properties>
</file>