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66" r:id="rId5"/>
    <p:sldId id="268" r:id="rId6"/>
    <p:sldId id="267" r:id="rId7"/>
    <p:sldId id="269" r:id="rId8"/>
    <p:sldId id="274" r:id="rId9"/>
    <p:sldId id="270" r:id="rId10"/>
    <p:sldId id="271"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F3312-0491-4EEC-A8BB-28CE4A0361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15F27F-6740-47FD-A3C4-72CF0ABCA0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9A13D5-5CE6-4383-90C4-0D76AE39C799}"/>
              </a:ext>
            </a:extLst>
          </p:cNvPr>
          <p:cNvSpPr>
            <a:spLocks noGrp="1"/>
          </p:cNvSpPr>
          <p:nvPr>
            <p:ph type="dt" sz="half" idx="10"/>
          </p:nvPr>
        </p:nvSpPr>
        <p:spPr/>
        <p:txBody>
          <a:bodyPr/>
          <a:lstStyle/>
          <a:p>
            <a:fld id="{5C59908D-35E1-45EB-8723-707E99A759AC}" type="datetimeFigureOut">
              <a:rPr lang="en-GB" smtClean="0"/>
              <a:t>26/09/2019</a:t>
            </a:fld>
            <a:endParaRPr lang="en-GB"/>
          </a:p>
        </p:txBody>
      </p:sp>
      <p:sp>
        <p:nvSpPr>
          <p:cNvPr id="5" name="Footer Placeholder 4">
            <a:extLst>
              <a:ext uri="{FF2B5EF4-FFF2-40B4-BE49-F238E27FC236}">
                <a16:creationId xmlns:a16="http://schemas.microsoft.com/office/drawing/2014/main" id="{1817489F-1A89-4725-9170-E90E3001D1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AC7E49-8A4C-47EC-870B-4119E923AB1D}"/>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52417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43B3-824B-4B19-BB63-2D9831787C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28F069-DDA4-4D95-B878-C942332E4C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1C76C-458E-47E7-A772-24777596E104}"/>
              </a:ext>
            </a:extLst>
          </p:cNvPr>
          <p:cNvSpPr>
            <a:spLocks noGrp="1"/>
          </p:cNvSpPr>
          <p:nvPr>
            <p:ph type="dt" sz="half" idx="10"/>
          </p:nvPr>
        </p:nvSpPr>
        <p:spPr/>
        <p:txBody>
          <a:bodyPr/>
          <a:lstStyle/>
          <a:p>
            <a:fld id="{5C59908D-35E1-45EB-8723-707E99A759AC}" type="datetimeFigureOut">
              <a:rPr lang="en-GB" smtClean="0"/>
              <a:t>26/09/2019</a:t>
            </a:fld>
            <a:endParaRPr lang="en-GB"/>
          </a:p>
        </p:txBody>
      </p:sp>
      <p:sp>
        <p:nvSpPr>
          <p:cNvPr id="5" name="Footer Placeholder 4">
            <a:extLst>
              <a:ext uri="{FF2B5EF4-FFF2-40B4-BE49-F238E27FC236}">
                <a16:creationId xmlns:a16="http://schemas.microsoft.com/office/drawing/2014/main" id="{1E86EA0C-96B1-4DE5-BB11-1A86C64225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EE40EB-9E72-466B-A99E-4424DD84809E}"/>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16493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66920D-9696-488E-985F-9EC237C054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A69A82-D94A-47B3-85C5-748BD7245E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101152-BA62-4051-AE89-26DB37AE132F}"/>
              </a:ext>
            </a:extLst>
          </p:cNvPr>
          <p:cNvSpPr>
            <a:spLocks noGrp="1"/>
          </p:cNvSpPr>
          <p:nvPr>
            <p:ph type="dt" sz="half" idx="10"/>
          </p:nvPr>
        </p:nvSpPr>
        <p:spPr/>
        <p:txBody>
          <a:bodyPr/>
          <a:lstStyle/>
          <a:p>
            <a:fld id="{5C59908D-35E1-45EB-8723-707E99A759AC}" type="datetimeFigureOut">
              <a:rPr lang="en-GB" smtClean="0"/>
              <a:t>26/09/2019</a:t>
            </a:fld>
            <a:endParaRPr lang="en-GB"/>
          </a:p>
        </p:txBody>
      </p:sp>
      <p:sp>
        <p:nvSpPr>
          <p:cNvPr id="5" name="Footer Placeholder 4">
            <a:extLst>
              <a:ext uri="{FF2B5EF4-FFF2-40B4-BE49-F238E27FC236}">
                <a16:creationId xmlns:a16="http://schemas.microsoft.com/office/drawing/2014/main" id="{62ED7C41-7BC8-4551-80C8-3ED2FBF21B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C9A3DE-829A-4549-AA38-A8B843776B23}"/>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36301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054EA-B0C1-4039-8DE7-CD414D49A5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B914A0-533D-4BC6-A09C-F2A815C8D43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29D244-270A-4869-8EB6-A1194FD4821A}"/>
              </a:ext>
            </a:extLst>
          </p:cNvPr>
          <p:cNvSpPr>
            <a:spLocks noGrp="1"/>
          </p:cNvSpPr>
          <p:nvPr>
            <p:ph type="dt" sz="half" idx="10"/>
          </p:nvPr>
        </p:nvSpPr>
        <p:spPr/>
        <p:txBody>
          <a:bodyPr/>
          <a:lstStyle/>
          <a:p>
            <a:fld id="{5C59908D-35E1-45EB-8723-707E99A759AC}" type="datetimeFigureOut">
              <a:rPr lang="en-GB" smtClean="0"/>
              <a:t>26/09/2019</a:t>
            </a:fld>
            <a:endParaRPr lang="en-GB"/>
          </a:p>
        </p:txBody>
      </p:sp>
      <p:sp>
        <p:nvSpPr>
          <p:cNvPr id="5" name="Footer Placeholder 4">
            <a:extLst>
              <a:ext uri="{FF2B5EF4-FFF2-40B4-BE49-F238E27FC236}">
                <a16:creationId xmlns:a16="http://schemas.microsoft.com/office/drawing/2014/main" id="{B30D64E8-5782-42C8-86CF-07A047CBE7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943C4-2665-4EBA-82A7-DB6A3E92CAD0}"/>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39601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D6DE-1459-452E-A5C4-459C1A0590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A91682-609C-4147-9665-C1A9E15F9E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D55DF9-EED8-44A5-A085-66B9A4C59048}"/>
              </a:ext>
            </a:extLst>
          </p:cNvPr>
          <p:cNvSpPr>
            <a:spLocks noGrp="1"/>
          </p:cNvSpPr>
          <p:nvPr>
            <p:ph type="dt" sz="half" idx="10"/>
          </p:nvPr>
        </p:nvSpPr>
        <p:spPr/>
        <p:txBody>
          <a:bodyPr/>
          <a:lstStyle/>
          <a:p>
            <a:fld id="{5C59908D-35E1-45EB-8723-707E99A759AC}" type="datetimeFigureOut">
              <a:rPr lang="en-GB" smtClean="0"/>
              <a:t>26/09/2019</a:t>
            </a:fld>
            <a:endParaRPr lang="en-GB"/>
          </a:p>
        </p:txBody>
      </p:sp>
      <p:sp>
        <p:nvSpPr>
          <p:cNvPr id="5" name="Footer Placeholder 4">
            <a:extLst>
              <a:ext uri="{FF2B5EF4-FFF2-40B4-BE49-F238E27FC236}">
                <a16:creationId xmlns:a16="http://schemas.microsoft.com/office/drawing/2014/main" id="{0A9D98E9-327D-4DA4-A57D-8029995007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B7251C-52D5-4318-8708-6700EDF931A4}"/>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15299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E2344-3AF8-4FCA-80E2-3C5C6B5AF1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F5EB13-0FFA-426A-886F-3A5866452E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CF8DAD4-F8D6-403D-8ABA-EA7430FF20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C056A6-5518-4387-80D2-D577C0FE9B86}"/>
              </a:ext>
            </a:extLst>
          </p:cNvPr>
          <p:cNvSpPr>
            <a:spLocks noGrp="1"/>
          </p:cNvSpPr>
          <p:nvPr>
            <p:ph type="dt" sz="half" idx="10"/>
          </p:nvPr>
        </p:nvSpPr>
        <p:spPr/>
        <p:txBody>
          <a:bodyPr/>
          <a:lstStyle/>
          <a:p>
            <a:fld id="{5C59908D-35E1-45EB-8723-707E99A759AC}" type="datetimeFigureOut">
              <a:rPr lang="en-GB" smtClean="0"/>
              <a:t>26/09/2019</a:t>
            </a:fld>
            <a:endParaRPr lang="en-GB"/>
          </a:p>
        </p:txBody>
      </p:sp>
      <p:sp>
        <p:nvSpPr>
          <p:cNvPr id="6" name="Footer Placeholder 5">
            <a:extLst>
              <a:ext uri="{FF2B5EF4-FFF2-40B4-BE49-F238E27FC236}">
                <a16:creationId xmlns:a16="http://schemas.microsoft.com/office/drawing/2014/main" id="{5067FF99-1556-4F59-B100-20ED84972D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2E0C6B-1244-428A-BE92-B079DD37E7A1}"/>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76364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BA00E-FDAD-4BB6-8D2C-C9DF8771982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018CB2-B5DC-4099-BC89-701CAFA13B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854B762-CA3D-4E3A-8678-FD2500B274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5AD9CED-0821-4197-8F0B-B0411F2E2D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AB0787E-18DA-4990-918D-0CD52E2E86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3A26E5-0248-4832-9E9C-2E99A928DCBC}"/>
              </a:ext>
            </a:extLst>
          </p:cNvPr>
          <p:cNvSpPr>
            <a:spLocks noGrp="1"/>
          </p:cNvSpPr>
          <p:nvPr>
            <p:ph type="dt" sz="half" idx="10"/>
          </p:nvPr>
        </p:nvSpPr>
        <p:spPr/>
        <p:txBody>
          <a:bodyPr/>
          <a:lstStyle/>
          <a:p>
            <a:fld id="{5C59908D-35E1-45EB-8723-707E99A759AC}" type="datetimeFigureOut">
              <a:rPr lang="en-GB" smtClean="0"/>
              <a:t>26/09/2019</a:t>
            </a:fld>
            <a:endParaRPr lang="en-GB"/>
          </a:p>
        </p:txBody>
      </p:sp>
      <p:sp>
        <p:nvSpPr>
          <p:cNvPr id="8" name="Footer Placeholder 7">
            <a:extLst>
              <a:ext uri="{FF2B5EF4-FFF2-40B4-BE49-F238E27FC236}">
                <a16:creationId xmlns:a16="http://schemas.microsoft.com/office/drawing/2014/main" id="{5F5E9AC7-2D2B-4DB3-9E84-52D5F266FD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AAD8B0-C184-4428-955B-243E83F2A339}"/>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42006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89E92-D67E-40EB-B79E-EAADAA41EB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CE5068B-7870-4FBA-926D-0E84D0263F83}"/>
              </a:ext>
            </a:extLst>
          </p:cNvPr>
          <p:cNvSpPr>
            <a:spLocks noGrp="1"/>
          </p:cNvSpPr>
          <p:nvPr>
            <p:ph type="dt" sz="half" idx="10"/>
          </p:nvPr>
        </p:nvSpPr>
        <p:spPr/>
        <p:txBody>
          <a:bodyPr/>
          <a:lstStyle/>
          <a:p>
            <a:fld id="{5C59908D-35E1-45EB-8723-707E99A759AC}" type="datetimeFigureOut">
              <a:rPr lang="en-GB" smtClean="0"/>
              <a:t>26/09/2019</a:t>
            </a:fld>
            <a:endParaRPr lang="en-GB"/>
          </a:p>
        </p:txBody>
      </p:sp>
      <p:sp>
        <p:nvSpPr>
          <p:cNvPr id="4" name="Footer Placeholder 3">
            <a:extLst>
              <a:ext uri="{FF2B5EF4-FFF2-40B4-BE49-F238E27FC236}">
                <a16:creationId xmlns:a16="http://schemas.microsoft.com/office/drawing/2014/main" id="{4C939DA0-926E-4D4E-9F2E-796ECF16FB8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CE1A86-5062-4EDD-BDD4-89B87838F234}"/>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56791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A32D40-C94A-420D-AB93-9FEC887E4DA1}"/>
              </a:ext>
            </a:extLst>
          </p:cNvPr>
          <p:cNvSpPr>
            <a:spLocks noGrp="1"/>
          </p:cNvSpPr>
          <p:nvPr>
            <p:ph type="dt" sz="half" idx="10"/>
          </p:nvPr>
        </p:nvSpPr>
        <p:spPr/>
        <p:txBody>
          <a:bodyPr/>
          <a:lstStyle/>
          <a:p>
            <a:fld id="{5C59908D-35E1-45EB-8723-707E99A759AC}" type="datetimeFigureOut">
              <a:rPr lang="en-GB" smtClean="0"/>
              <a:t>26/09/2019</a:t>
            </a:fld>
            <a:endParaRPr lang="en-GB"/>
          </a:p>
        </p:txBody>
      </p:sp>
      <p:sp>
        <p:nvSpPr>
          <p:cNvPr id="3" name="Footer Placeholder 2">
            <a:extLst>
              <a:ext uri="{FF2B5EF4-FFF2-40B4-BE49-F238E27FC236}">
                <a16:creationId xmlns:a16="http://schemas.microsoft.com/office/drawing/2014/main" id="{68AC133B-F698-46D1-9C90-334F20C4FC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383621-9355-4970-AD18-A2766F068B46}"/>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96321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923FE-1A85-4A83-93EF-5094C448C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6AF02E-7F27-4FC7-8FCC-723984491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C34380B-E7AF-445A-8B45-08D199529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FB8A5C-99B9-4B54-B0C5-73D944EA3791}"/>
              </a:ext>
            </a:extLst>
          </p:cNvPr>
          <p:cNvSpPr>
            <a:spLocks noGrp="1"/>
          </p:cNvSpPr>
          <p:nvPr>
            <p:ph type="dt" sz="half" idx="10"/>
          </p:nvPr>
        </p:nvSpPr>
        <p:spPr/>
        <p:txBody>
          <a:bodyPr/>
          <a:lstStyle/>
          <a:p>
            <a:fld id="{5C59908D-35E1-45EB-8723-707E99A759AC}" type="datetimeFigureOut">
              <a:rPr lang="en-GB" smtClean="0"/>
              <a:t>26/09/2019</a:t>
            </a:fld>
            <a:endParaRPr lang="en-GB"/>
          </a:p>
        </p:txBody>
      </p:sp>
      <p:sp>
        <p:nvSpPr>
          <p:cNvPr id="6" name="Footer Placeholder 5">
            <a:extLst>
              <a:ext uri="{FF2B5EF4-FFF2-40B4-BE49-F238E27FC236}">
                <a16:creationId xmlns:a16="http://schemas.microsoft.com/office/drawing/2014/main" id="{CCADD586-7B2E-4942-B561-3A19541B99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2334FC-5C7D-4977-96F2-0FDBD3961108}"/>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353629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CB2A2-B9C5-4461-86A1-FBD335F4DA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013665A-90B4-4CDC-9530-6C819691CB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045DBF-24E4-4587-8EF6-6BBD36E3D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AA1FB-B39B-4EBA-A9C8-9FDA52A69AF2}"/>
              </a:ext>
            </a:extLst>
          </p:cNvPr>
          <p:cNvSpPr>
            <a:spLocks noGrp="1"/>
          </p:cNvSpPr>
          <p:nvPr>
            <p:ph type="dt" sz="half" idx="10"/>
          </p:nvPr>
        </p:nvSpPr>
        <p:spPr/>
        <p:txBody>
          <a:bodyPr/>
          <a:lstStyle/>
          <a:p>
            <a:fld id="{5C59908D-35E1-45EB-8723-707E99A759AC}" type="datetimeFigureOut">
              <a:rPr lang="en-GB" smtClean="0"/>
              <a:t>26/09/2019</a:t>
            </a:fld>
            <a:endParaRPr lang="en-GB"/>
          </a:p>
        </p:txBody>
      </p:sp>
      <p:sp>
        <p:nvSpPr>
          <p:cNvPr id="6" name="Footer Placeholder 5">
            <a:extLst>
              <a:ext uri="{FF2B5EF4-FFF2-40B4-BE49-F238E27FC236}">
                <a16:creationId xmlns:a16="http://schemas.microsoft.com/office/drawing/2014/main" id="{513FD4F1-104A-4B61-955D-AC38CB56D4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4E9A21-686A-44B6-8061-FCCD34042297}"/>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05689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392C05-3B74-40A7-9774-E3264277A8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6009DD-66E7-423C-9E24-748210024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E939E5-3D5C-46C8-8475-A1631CA699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9908D-35E1-45EB-8723-707E99A759AC}" type="datetimeFigureOut">
              <a:rPr lang="en-GB" smtClean="0"/>
              <a:t>26/09/2019</a:t>
            </a:fld>
            <a:endParaRPr lang="en-GB"/>
          </a:p>
        </p:txBody>
      </p:sp>
      <p:sp>
        <p:nvSpPr>
          <p:cNvPr id="5" name="Footer Placeholder 4">
            <a:extLst>
              <a:ext uri="{FF2B5EF4-FFF2-40B4-BE49-F238E27FC236}">
                <a16:creationId xmlns:a16="http://schemas.microsoft.com/office/drawing/2014/main" id="{B51947E1-FA7F-4F29-9452-E6DEAE25C4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6152936-8BD0-4E96-B881-0AFA7F9DF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0B4ED-DB9F-466E-B2F4-74BCF996C843}" type="slidenum">
              <a:rPr lang="en-GB" smtClean="0"/>
              <a:t>‹#›</a:t>
            </a:fld>
            <a:endParaRPr lang="en-GB"/>
          </a:p>
        </p:txBody>
      </p:sp>
    </p:spTree>
    <p:extLst>
      <p:ext uri="{BB962C8B-B14F-4D97-AF65-F5344CB8AC3E}">
        <p14:creationId xmlns:p14="http://schemas.microsoft.com/office/powerpoint/2010/main" val="3754458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44A90CD-26D8-4F8D-964D-B0282F0D01E7}"/>
              </a:ext>
            </a:extLst>
          </p:cNvPr>
          <p:cNvGrpSpPr/>
          <p:nvPr/>
        </p:nvGrpSpPr>
        <p:grpSpPr>
          <a:xfrm>
            <a:off x="5888182" y="3463669"/>
            <a:ext cx="5741815" cy="2074045"/>
            <a:chOff x="5864727" y="3006788"/>
            <a:chExt cx="5741815" cy="2074045"/>
          </a:xfrm>
        </p:grpSpPr>
        <p:sp>
          <p:nvSpPr>
            <p:cNvPr id="5" name="TextBox 4">
              <a:extLst>
                <a:ext uri="{FF2B5EF4-FFF2-40B4-BE49-F238E27FC236}">
                  <a16:creationId xmlns:a16="http://schemas.microsoft.com/office/drawing/2014/main" id="{97B9A044-F062-474C-A7A1-5B17F6F4AEB4}"/>
                </a:ext>
              </a:extLst>
            </p:cNvPr>
            <p:cNvSpPr txBox="1"/>
            <p:nvPr/>
          </p:nvSpPr>
          <p:spPr>
            <a:xfrm>
              <a:off x="7574094" y="3006788"/>
              <a:ext cx="4032448" cy="1323439"/>
            </a:xfrm>
            <a:prstGeom prst="rect">
              <a:avLst/>
            </a:prstGeom>
            <a:noFill/>
          </p:spPr>
          <p:txBody>
            <a:bodyPr wrap="square" rtlCol="0">
              <a:spAutoFit/>
            </a:bodyPr>
            <a:lstStyle/>
            <a:p>
              <a:pPr algn="r"/>
              <a:r>
                <a:rPr lang="en-GB" sz="4000" b="1" dirty="0">
                  <a:latin typeface="Arial" panose="020B0604020202020204" pitchFamily="34" charset="0"/>
                  <a:cs typeface="Arial" panose="020B0604020202020204" pitchFamily="34" charset="0"/>
                </a:rPr>
                <a:t>SCHOOL OF EDUCATION</a:t>
              </a:r>
            </a:p>
          </p:txBody>
        </p:sp>
        <p:sp>
          <p:nvSpPr>
            <p:cNvPr id="6" name="Rectangle 5">
              <a:extLst>
                <a:ext uri="{FF2B5EF4-FFF2-40B4-BE49-F238E27FC236}">
                  <a16:creationId xmlns:a16="http://schemas.microsoft.com/office/drawing/2014/main" id="{0052AC25-9B82-4AC4-8466-01D832B0A574}"/>
                </a:ext>
              </a:extLst>
            </p:cNvPr>
            <p:cNvSpPr/>
            <p:nvPr/>
          </p:nvSpPr>
          <p:spPr>
            <a:xfrm>
              <a:off x="7538090" y="4749460"/>
              <a:ext cx="4032448" cy="331373"/>
            </a:xfrm>
            <a:prstGeom prst="rect">
              <a:avLst/>
            </a:prstGeom>
          </p:spPr>
          <p:txBody>
            <a:bodyPr wrap="square">
              <a:spAutoFit/>
            </a:bodyPr>
            <a:lstStyle/>
            <a:p>
              <a:pPr algn="r">
                <a:lnSpc>
                  <a:spcPts val="2000"/>
                </a:lnSpc>
              </a:pPr>
              <a:r>
                <a:rPr lang="en-GB" sz="1600" dirty="0">
                  <a:latin typeface="Arial" panose="020B0604020202020204" pitchFamily="34" charset="0"/>
                  <a:cs typeface="Arial" panose="020B0604020202020204" pitchFamily="34" charset="0"/>
                </a:rPr>
                <a:t>WWW.YORKSJ.AC.UK</a:t>
              </a:r>
            </a:p>
          </p:txBody>
        </p:sp>
        <p:cxnSp>
          <p:nvCxnSpPr>
            <p:cNvPr id="7" name="Straight Connector 6">
              <a:extLst>
                <a:ext uri="{FF2B5EF4-FFF2-40B4-BE49-F238E27FC236}">
                  <a16:creationId xmlns:a16="http://schemas.microsoft.com/office/drawing/2014/main" id="{8AD8C4C8-453B-4F81-8909-8ECAB3800029}"/>
                </a:ext>
              </a:extLst>
            </p:cNvPr>
            <p:cNvCxnSpPr>
              <a:cxnSpLocks/>
            </p:cNvCxnSpPr>
            <p:nvPr/>
          </p:nvCxnSpPr>
          <p:spPr>
            <a:xfrm flipH="1">
              <a:off x="5864727" y="4539843"/>
              <a:ext cx="56338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0" name="Picture 9">
            <a:extLst>
              <a:ext uri="{FF2B5EF4-FFF2-40B4-BE49-F238E27FC236}">
                <a16:creationId xmlns:a16="http://schemas.microsoft.com/office/drawing/2014/main" id="{1CC4A69A-818E-4A28-8E22-DC34F4EC83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3859" y="51032"/>
            <a:ext cx="3680802" cy="1945589"/>
          </a:xfrm>
          <a:prstGeom prst="rect">
            <a:avLst/>
          </a:prstGeom>
        </p:spPr>
      </p:pic>
      <p:sp>
        <p:nvSpPr>
          <p:cNvPr id="2" name="TextBox 1">
            <a:extLst>
              <a:ext uri="{FF2B5EF4-FFF2-40B4-BE49-F238E27FC236}">
                <a16:creationId xmlns:a16="http://schemas.microsoft.com/office/drawing/2014/main" id="{6126ABBD-DA97-4090-8E27-E73F700B1032}"/>
              </a:ext>
            </a:extLst>
          </p:cNvPr>
          <p:cNvSpPr txBox="1"/>
          <p:nvPr/>
        </p:nvSpPr>
        <p:spPr>
          <a:xfrm>
            <a:off x="805343" y="4694504"/>
            <a:ext cx="4789225" cy="707886"/>
          </a:xfrm>
          <a:prstGeom prst="rect">
            <a:avLst/>
          </a:prstGeom>
          <a:noFill/>
        </p:spPr>
        <p:txBody>
          <a:bodyPr wrap="square" rtlCol="0">
            <a:spAutoFit/>
          </a:bodyPr>
          <a:lstStyle/>
          <a:p>
            <a:r>
              <a:rPr lang="en-GB" sz="2000" dirty="0" err="1">
                <a:latin typeface="Arial" panose="020B0604020202020204" pitchFamily="34" charset="0"/>
                <a:cs typeface="Arial" panose="020B0604020202020204" pitchFamily="34" charset="0"/>
              </a:rPr>
              <a:t>Abyasa</a:t>
            </a:r>
            <a:r>
              <a:rPr lang="en-GB" sz="2000" dirty="0">
                <a:latin typeface="Arial" panose="020B0604020202020204" pitchFamily="34" charset="0"/>
                <a:cs typeface="Arial" panose="020B0604020202020204" pitchFamily="34" charset="0"/>
              </a:rPr>
              <a:t> Pro Placement Portal – </a:t>
            </a:r>
          </a:p>
          <a:p>
            <a:r>
              <a:rPr lang="en-GB" sz="2000" dirty="0">
                <a:latin typeface="Arial" panose="020B0604020202020204" pitchFamily="34" charset="0"/>
                <a:cs typeface="Arial" panose="020B0604020202020204" pitchFamily="34" charset="0"/>
              </a:rPr>
              <a:t>Link Tutor User guide</a:t>
            </a:r>
          </a:p>
        </p:txBody>
      </p:sp>
    </p:spTree>
    <p:extLst>
      <p:ext uri="{BB962C8B-B14F-4D97-AF65-F5344CB8AC3E}">
        <p14:creationId xmlns:p14="http://schemas.microsoft.com/office/powerpoint/2010/main" val="3378642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view a summary of reports</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sp>
        <p:nvSpPr>
          <p:cNvPr id="18" name="TextBox 17">
            <a:extLst>
              <a:ext uri="{FF2B5EF4-FFF2-40B4-BE49-F238E27FC236}">
                <a16:creationId xmlns:a16="http://schemas.microsoft.com/office/drawing/2014/main" id="{52AE334C-2355-4A81-8763-51E419A935E9}"/>
              </a:ext>
            </a:extLst>
          </p:cNvPr>
          <p:cNvSpPr txBox="1"/>
          <p:nvPr/>
        </p:nvSpPr>
        <p:spPr>
          <a:xfrm>
            <a:off x="708759" y="4400894"/>
            <a:ext cx="9136867" cy="923330"/>
          </a:xfrm>
          <a:prstGeom prst="rect">
            <a:avLst/>
          </a:prstGeom>
          <a:noFill/>
        </p:spPr>
        <p:txBody>
          <a:bodyPr wrap="square" rtlCol="0">
            <a:spAutoFit/>
          </a:bodyPr>
          <a:lstStyle/>
          <a:p>
            <a:r>
              <a:rPr lang="en-GB" dirty="0"/>
              <a:t>4. If a report has been added the ‘Action Type’ will show the View button. Click on this to view the report. If a report has not been added the ‘Action Type’ will show ‘Not Allowed’. You can sort the list by any of the column headings by clicking on the arrows.</a:t>
            </a:r>
          </a:p>
        </p:txBody>
      </p:sp>
      <p:sp>
        <p:nvSpPr>
          <p:cNvPr id="24" name="TextBox 23">
            <a:extLst>
              <a:ext uri="{FF2B5EF4-FFF2-40B4-BE49-F238E27FC236}">
                <a16:creationId xmlns:a16="http://schemas.microsoft.com/office/drawing/2014/main" id="{0703D7F0-5433-4416-8778-C872BA4204E2}"/>
              </a:ext>
            </a:extLst>
          </p:cNvPr>
          <p:cNvSpPr txBox="1"/>
          <p:nvPr/>
        </p:nvSpPr>
        <p:spPr>
          <a:xfrm>
            <a:off x="637571" y="1658283"/>
            <a:ext cx="10301669" cy="369332"/>
          </a:xfrm>
          <a:prstGeom prst="rect">
            <a:avLst/>
          </a:prstGeom>
          <a:noFill/>
        </p:spPr>
        <p:txBody>
          <a:bodyPr wrap="square" rtlCol="0">
            <a:spAutoFit/>
          </a:bodyPr>
          <a:lstStyle/>
          <a:p>
            <a:r>
              <a:rPr lang="en-GB" dirty="0"/>
              <a:t>3. Click on ‘Refresh Report’ and you will then see a list of the students and reports.</a:t>
            </a:r>
          </a:p>
        </p:txBody>
      </p:sp>
      <p:pic>
        <p:nvPicPr>
          <p:cNvPr id="5" name="Picture 4">
            <a:extLst>
              <a:ext uri="{FF2B5EF4-FFF2-40B4-BE49-F238E27FC236}">
                <a16:creationId xmlns:a16="http://schemas.microsoft.com/office/drawing/2014/main" id="{F4E74AC6-A162-45B1-9F14-FAA914CA9817}"/>
              </a:ext>
            </a:extLst>
          </p:cNvPr>
          <p:cNvPicPr>
            <a:picLocks noChangeAspect="1"/>
          </p:cNvPicPr>
          <p:nvPr/>
        </p:nvPicPr>
        <p:blipFill>
          <a:blip r:embed="rId3"/>
          <a:stretch>
            <a:fillRect/>
          </a:stretch>
        </p:blipFill>
        <p:spPr>
          <a:xfrm>
            <a:off x="914258" y="2211996"/>
            <a:ext cx="7503336" cy="2072177"/>
          </a:xfrm>
          <a:prstGeom prst="rect">
            <a:avLst/>
          </a:prstGeom>
        </p:spPr>
      </p:pic>
    </p:spTree>
    <p:extLst>
      <p:ext uri="{BB962C8B-B14F-4D97-AF65-F5344CB8AC3E}">
        <p14:creationId xmlns:p14="http://schemas.microsoft.com/office/powerpoint/2010/main" val="4222902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add a visit record</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sp>
        <p:nvSpPr>
          <p:cNvPr id="18" name="TextBox 17">
            <a:extLst>
              <a:ext uri="{FF2B5EF4-FFF2-40B4-BE49-F238E27FC236}">
                <a16:creationId xmlns:a16="http://schemas.microsoft.com/office/drawing/2014/main" id="{52AE334C-2355-4A81-8763-51E419A935E9}"/>
              </a:ext>
            </a:extLst>
          </p:cNvPr>
          <p:cNvSpPr txBox="1"/>
          <p:nvPr/>
        </p:nvSpPr>
        <p:spPr>
          <a:xfrm>
            <a:off x="708759" y="4400894"/>
            <a:ext cx="9136867" cy="369332"/>
          </a:xfrm>
          <a:prstGeom prst="rect">
            <a:avLst/>
          </a:prstGeom>
          <a:noFill/>
        </p:spPr>
        <p:txBody>
          <a:bodyPr wrap="square" rtlCol="0">
            <a:spAutoFit/>
          </a:bodyPr>
          <a:lstStyle/>
          <a:p>
            <a:r>
              <a:rPr lang="en-GB" dirty="0"/>
              <a:t>2. Click on the name of the student for whom you wish to add a visit record.</a:t>
            </a:r>
          </a:p>
        </p:txBody>
      </p:sp>
      <p:sp>
        <p:nvSpPr>
          <p:cNvPr id="24" name="TextBox 23">
            <a:extLst>
              <a:ext uri="{FF2B5EF4-FFF2-40B4-BE49-F238E27FC236}">
                <a16:creationId xmlns:a16="http://schemas.microsoft.com/office/drawing/2014/main" id="{0703D7F0-5433-4416-8778-C872BA4204E2}"/>
              </a:ext>
            </a:extLst>
          </p:cNvPr>
          <p:cNvSpPr txBox="1"/>
          <p:nvPr/>
        </p:nvSpPr>
        <p:spPr>
          <a:xfrm>
            <a:off x="637571" y="1658283"/>
            <a:ext cx="10301669" cy="646331"/>
          </a:xfrm>
          <a:prstGeom prst="rect">
            <a:avLst/>
          </a:prstGeom>
          <a:noFill/>
        </p:spPr>
        <p:txBody>
          <a:bodyPr wrap="square" rtlCol="0">
            <a:spAutoFit/>
          </a:bodyPr>
          <a:lstStyle/>
          <a:p>
            <a:r>
              <a:rPr lang="en-GB" dirty="0"/>
              <a:t>1. Click on the ‘Supervision’ tab and choose the relevant placement from the dropdown box. A list of your students will appear.</a:t>
            </a:r>
          </a:p>
        </p:txBody>
      </p:sp>
      <p:pic>
        <p:nvPicPr>
          <p:cNvPr id="4" name="Picture 3">
            <a:extLst>
              <a:ext uri="{FF2B5EF4-FFF2-40B4-BE49-F238E27FC236}">
                <a16:creationId xmlns:a16="http://schemas.microsoft.com/office/drawing/2014/main" id="{3FF8397B-6BFE-4504-954A-58B3470D0AEB}"/>
              </a:ext>
            </a:extLst>
          </p:cNvPr>
          <p:cNvPicPr>
            <a:picLocks noChangeAspect="1"/>
          </p:cNvPicPr>
          <p:nvPr/>
        </p:nvPicPr>
        <p:blipFill>
          <a:blip r:embed="rId3"/>
          <a:stretch>
            <a:fillRect/>
          </a:stretch>
        </p:blipFill>
        <p:spPr>
          <a:xfrm>
            <a:off x="708759" y="2434180"/>
            <a:ext cx="5805486" cy="1757362"/>
          </a:xfrm>
          <a:prstGeom prst="rect">
            <a:avLst/>
          </a:prstGeom>
        </p:spPr>
      </p:pic>
      <p:sp>
        <p:nvSpPr>
          <p:cNvPr id="6" name="Arrow: Down 5">
            <a:extLst>
              <a:ext uri="{FF2B5EF4-FFF2-40B4-BE49-F238E27FC236}">
                <a16:creationId xmlns:a16="http://schemas.microsoft.com/office/drawing/2014/main" id="{6A2F4C49-173A-4664-B6A1-720220F5978E}"/>
              </a:ext>
            </a:extLst>
          </p:cNvPr>
          <p:cNvSpPr/>
          <p:nvPr/>
        </p:nvSpPr>
        <p:spPr>
          <a:xfrm>
            <a:off x="4572000" y="2423433"/>
            <a:ext cx="209725" cy="4413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F5E111D5-F4DA-4469-A547-469C27BA578E}"/>
              </a:ext>
            </a:extLst>
          </p:cNvPr>
          <p:cNvPicPr>
            <a:picLocks noChangeAspect="1"/>
          </p:cNvPicPr>
          <p:nvPr/>
        </p:nvPicPr>
        <p:blipFill>
          <a:blip r:embed="rId4"/>
          <a:stretch>
            <a:fillRect/>
          </a:stretch>
        </p:blipFill>
        <p:spPr>
          <a:xfrm>
            <a:off x="762142" y="5143431"/>
            <a:ext cx="5578677" cy="1367008"/>
          </a:xfrm>
          <a:prstGeom prst="rect">
            <a:avLst/>
          </a:prstGeom>
        </p:spPr>
      </p:pic>
      <p:sp>
        <p:nvSpPr>
          <p:cNvPr id="15" name="Arrow: Left 14">
            <a:extLst>
              <a:ext uri="{FF2B5EF4-FFF2-40B4-BE49-F238E27FC236}">
                <a16:creationId xmlns:a16="http://schemas.microsoft.com/office/drawing/2014/main" id="{3423A20F-3F0A-41BE-84F2-2C6165F786BB}"/>
              </a:ext>
            </a:extLst>
          </p:cNvPr>
          <p:cNvSpPr/>
          <p:nvPr/>
        </p:nvSpPr>
        <p:spPr>
          <a:xfrm>
            <a:off x="2253468" y="5915064"/>
            <a:ext cx="377505" cy="1946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7138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add a visit record</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sp>
        <p:nvSpPr>
          <p:cNvPr id="18" name="TextBox 17">
            <a:extLst>
              <a:ext uri="{FF2B5EF4-FFF2-40B4-BE49-F238E27FC236}">
                <a16:creationId xmlns:a16="http://schemas.microsoft.com/office/drawing/2014/main" id="{52AE334C-2355-4A81-8763-51E419A935E9}"/>
              </a:ext>
            </a:extLst>
          </p:cNvPr>
          <p:cNvSpPr txBox="1"/>
          <p:nvPr/>
        </p:nvSpPr>
        <p:spPr>
          <a:xfrm>
            <a:off x="747649" y="3907552"/>
            <a:ext cx="3766648" cy="2585323"/>
          </a:xfrm>
          <a:prstGeom prst="rect">
            <a:avLst/>
          </a:prstGeom>
          <a:noFill/>
        </p:spPr>
        <p:txBody>
          <a:bodyPr wrap="square" rtlCol="0">
            <a:spAutoFit/>
          </a:bodyPr>
          <a:lstStyle/>
          <a:p>
            <a:r>
              <a:rPr lang="en-GB" dirty="0"/>
              <a:t>4. The Tutor Name and Student Name will populate automatically. Make sure you choose the right options in the drop down boxes for ‘Placement Name’ and ‘Visit Note Title’ and enter the date and time. Lastly write a brief summary of what happened during your visit in the ‘Subject’ box and then remember to press ‘Save’.</a:t>
            </a:r>
          </a:p>
        </p:txBody>
      </p:sp>
      <p:sp>
        <p:nvSpPr>
          <p:cNvPr id="24" name="TextBox 23">
            <a:extLst>
              <a:ext uri="{FF2B5EF4-FFF2-40B4-BE49-F238E27FC236}">
                <a16:creationId xmlns:a16="http://schemas.microsoft.com/office/drawing/2014/main" id="{0703D7F0-5433-4416-8778-C872BA4204E2}"/>
              </a:ext>
            </a:extLst>
          </p:cNvPr>
          <p:cNvSpPr txBox="1"/>
          <p:nvPr/>
        </p:nvSpPr>
        <p:spPr>
          <a:xfrm>
            <a:off x="637571" y="1658283"/>
            <a:ext cx="10301669" cy="369332"/>
          </a:xfrm>
          <a:prstGeom prst="rect">
            <a:avLst/>
          </a:prstGeom>
          <a:noFill/>
        </p:spPr>
        <p:txBody>
          <a:bodyPr wrap="square" rtlCol="0">
            <a:spAutoFit/>
          </a:bodyPr>
          <a:lstStyle/>
          <a:p>
            <a:r>
              <a:rPr lang="en-GB" dirty="0"/>
              <a:t>3. Scroll down to the bottom of their screen to where it says ‘Student Visit Notes’ and click on ‘Add New’.</a:t>
            </a:r>
          </a:p>
        </p:txBody>
      </p:sp>
      <p:pic>
        <p:nvPicPr>
          <p:cNvPr id="5" name="Picture 4">
            <a:extLst>
              <a:ext uri="{FF2B5EF4-FFF2-40B4-BE49-F238E27FC236}">
                <a16:creationId xmlns:a16="http://schemas.microsoft.com/office/drawing/2014/main" id="{954F3777-A572-4900-BE7E-1771687945FB}"/>
              </a:ext>
            </a:extLst>
          </p:cNvPr>
          <p:cNvPicPr>
            <a:picLocks noChangeAspect="1"/>
          </p:cNvPicPr>
          <p:nvPr/>
        </p:nvPicPr>
        <p:blipFill>
          <a:blip r:embed="rId3"/>
          <a:stretch>
            <a:fillRect/>
          </a:stretch>
        </p:blipFill>
        <p:spPr>
          <a:xfrm>
            <a:off x="2060015" y="2142985"/>
            <a:ext cx="6434354" cy="1575250"/>
          </a:xfrm>
          <a:prstGeom prst="rect">
            <a:avLst/>
          </a:prstGeom>
        </p:spPr>
      </p:pic>
      <p:sp>
        <p:nvSpPr>
          <p:cNvPr id="14" name="Arrow: Right 13">
            <a:extLst>
              <a:ext uri="{FF2B5EF4-FFF2-40B4-BE49-F238E27FC236}">
                <a16:creationId xmlns:a16="http://schemas.microsoft.com/office/drawing/2014/main" id="{74253344-84F7-4BCE-B35F-C73F5B4760ED}"/>
              </a:ext>
            </a:extLst>
          </p:cNvPr>
          <p:cNvSpPr/>
          <p:nvPr/>
        </p:nvSpPr>
        <p:spPr>
          <a:xfrm>
            <a:off x="1539897" y="2440681"/>
            <a:ext cx="520118" cy="2064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E94034A1-EE8C-494E-B043-C50D22983F2C}"/>
              </a:ext>
            </a:extLst>
          </p:cNvPr>
          <p:cNvSpPr/>
          <p:nvPr/>
        </p:nvSpPr>
        <p:spPr>
          <a:xfrm>
            <a:off x="1625394" y="3302764"/>
            <a:ext cx="513336" cy="1845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A12515A3-6BAC-487E-A330-108C319E1652}"/>
              </a:ext>
            </a:extLst>
          </p:cNvPr>
          <p:cNvPicPr>
            <a:picLocks noChangeAspect="1"/>
          </p:cNvPicPr>
          <p:nvPr/>
        </p:nvPicPr>
        <p:blipFill>
          <a:blip r:embed="rId4"/>
          <a:stretch>
            <a:fillRect/>
          </a:stretch>
        </p:blipFill>
        <p:spPr>
          <a:xfrm>
            <a:off x="4928900" y="3941886"/>
            <a:ext cx="4681126" cy="2215069"/>
          </a:xfrm>
          <a:prstGeom prst="rect">
            <a:avLst/>
          </a:prstGeom>
        </p:spPr>
      </p:pic>
      <p:sp>
        <p:nvSpPr>
          <p:cNvPr id="28" name="Oval 27">
            <a:extLst>
              <a:ext uri="{FF2B5EF4-FFF2-40B4-BE49-F238E27FC236}">
                <a16:creationId xmlns:a16="http://schemas.microsoft.com/office/drawing/2014/main" id="{8E9A36C5-CF7B-413D-8D83-1844AE271493}"/>
              </a:ext>
            </a:extLst>
          </p:cNvPr>
          <p:cNvSpPr/>
          <p:nvPr/>
        </p:nvSpPr>
        <p:spPr>
          <a:xfrm>
            <a:off x="8765919" y="5792603"/>
            <a:ext cx="494951" cy="23799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39487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access the portal</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r>
              <a:rPr lang="en-GB" sz="2000" dirty="0">
                <a:latin typeface="Arial" panose="020B0604020202020204" pitchFamily="34" charset="0"/>
                <a:cs typeface="Arial" panose="020B0604020202020204" pitchFamily="34" charset="0"/>
              </a:rPr>
              <a:t>You will receive an e-mail with the link to the portal and your login details. Enter these details on the Login Screen.</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lgn="ctr">
              <a:buNone/>
            </a:pPr>
            <a:r>
              <a:rPr lang="en-GB" sz="2000" dirty="0">
                <a:latin typeface="Arial" panose="020B0604020202020204" pitchFamily="34" charset="0"/>
                <a:cs typeface="Arial" panose="020B0604020202020204" pitchFamily="34" charset="0"/>
              </a:rPr>
              <a:t>The link is https://placements.yorksj.ac.uk/pro/</a:t>
            </a: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6" name="Picture 5">
            <a:extLst>
              <a:ext uri="{FF2B5EF4-FFF2-40B4-BE49-F238E27FC236}">
                <a16:creationId xmlns:a16="http://schemas.microsoft.com/office/drawing/2014/main" id="{B2D3DD04-C466-4938-8419-E4EFEC1EE37A}"/>
              </a:ext>
            </a:extLst>
          </p:cNvPr>
          <p:cNvPicPr>
            <a:picLocks noChangeAspect="1"/>
          </p:cNvPicPr>
          <p:nvPr/>
        </p:nvPicPr>
        <p:blipFill>
          <a:blip r:embed="rId3"/>
          <a:stretch>
            <a:fillRect/>
          </a:stretch>
        </p:blipFill>
        <p:spPr>
          <a:xfrm>
            <a:off x="4170061" y="2435438"/>
            <a:ext cx="3592996" cy="2756745"/>
          </a:xfrm>
          <a:prstGeom prst="rect">
            <a:avLst/>
          </a:prstGeom>
        </p:spPr>
      </p:pic>
    </p:spTree>
    <p:extLst>
      <p:ext uri="{BB962C8B-B14F-4D97-AF65-F5344CB8AC3E}">
        <p14:creationId xmlns:p14="http://schemas.microsoft.com/office/powerpoint/2010/main" val="3078365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access the portal</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normAutofit fontScale="92500" lnSpcReduction="10000"/>
          </a:bodyPr>
          <a:lstStyle/>
          <a:p>
            <a:pPr marL="0" indent="0">
              <a:buNone/>
            </a:pPr>
            <a:r>
              <a:rPr lang="en-GB" sz="1800" dirty="0">
                <a:latin typeface="Arial" panose="020B0604020202020204" pitchFamily="34" charset="0"/>
                <a:cs typeface="Arial" panose="020B0604020202020204" pitchFamily="34" charset="0"/>
              </a:rPr>
              <a:t>When you have logged in you will be taken to the Home Page which shows the student teacher(s) you are supervising. These will be listed if you click on the ‘Supervisor’ tab. You can hide the other tabs by clicking on the ‘eye’ icon if you wish as they will be blank unless you hold other roles.</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If any of this information is incorrect please let us know at placements@yorksj.ac.uk</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4" name="Picture 3">
            <a:extLst>
              <a:ext uri="{FF2B5EF4-FFF2-40B4-BE49-F238E27FC236}">
                <a16:creationId xmlns:a16="http://schemas.microsoft.com/office/drawing/2014/main" id="{6E5E5FD3-330F-4E4F-87C4-46D7D88F2C75}"/>
              </a:ext>
            </a:extLst>
          </p:cNvPr>
          <p:cNvPicPr>
            <a:picLocks noChangeAspect="1"/>
          </p:cNvPicPr>
          <p:nvPr/>
        </p:nvPicPr>
        <p:blipFill>
          <a:blip r:embed="rId3"/>
          <a:stretch>
            <a:fillRect/>
          </a:stretch>
        </p:blipFill>
        <p:spPr>
          <a:xfrm>
            <a:off x="1921079" y="2520398"/>
            <a:ext cx="7583838" cy="2661845"/>
          </a:xfrm>
          <a:prstGeom prst="rect">
            <a:avLst/>
          </a:prstGeom>
        </p:spPr>
      </p:pic>
      <p:sp>
        <p:nvSpPr>
          <p:cNvPr id="7" name="Arrow: Right 6">
            <a:extLst>
              <a:ext uri="{FF2B5EF4-FFF2-40B4-BE49-F238E27FC236}">
                <a16:creationId xmlns:a16="http://schemas.microsoft.com/office/drawing/2014/main" id="{F4CDED7A-EA1C-4EDC-94E7-F8437DF356CC}"/>
              </a:ext>
            </a:extLst>
          </p:cNvPr>
          <p:cNvSpPr/>
          <p:nvPr/>
        </p:nvSpPr>
        <p:spPr>
          <a:xfrm>
            <a:off x="981397" y="347171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3832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change your password</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r>
              <a:rPr lang="en-GB" sz="2000" dirty="0">
                <a:latin typeface="Arial" panose="020B0604020202020204" pitchFamily="34" charset="0"/>
                <a:cs typeface="Arial" panose="020B0604020202020204" pitchFamily="34" charset="0"/>
              </a:rPr>
              <a:t>Click on the ‘Change Password’ tab at the top of the page.</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lgn="ctr">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5" name="Picture 4">
            <a:extLst>
              <a:ext uri="{FF2B5EF4-FFF2-40B4-BE49-F238E27FC236}">
                <a16:creationId xmlns:a16="http://schemas.microsoft.com/office/drawing/2014/main" id="{2776CBA6-9234-495E-B4AF-02760A3FD806}"/>
              </a:ext>
            </a:extLst>
          </p:cNvPr>
          <p:cNvPicPr>
            <a:picLocks noChangeAspect="1"/>
          </p:cNvPicPr>
          <p:nvPr/>
        </p:nvPicPr>
        <p:blipFill>
          <a:blip r:embed="rId3"/>
          <a:stretch>
            <a:fillRect/>
          </a:stretch>
        </p:blipFill>
        <p:spPr>
          <a:xfrm>
            <a:off x="2371267" y="2288463"/>
            <a:ext cx="6999300" cy="2811378"/>
          </a:xfrm>
          <a:prstGeom prst="rect">
            <a:avLst/>
          </a:prstGeom>
          <a:ln>
            <a:solidFill>
              <a:schemeClr val="accent1">
                <a:lumMod val="75000"/>
              </a:schemeClr>
            </a:solidFill>
          </a:ln>
        </p:spPr>
      </p:pic>
      <p:sp>
        <p:nvSpPr>
          <p:cNvPr id="6" name="Oval 5">
            <a:extLst>
              <a:ext uri="{FF2B5EF4-FFF2-40B4-BE49-F238E27FC236}">
                <a16:creationId xmlns:a16="http://schemas.microsoft.com/office/drawing/2014/main" id="{BBAFF3AC-1D14-4ADC-B72F-742B46C06FB9}"/>
              </a:ext>
            </a:extLst>
          </p:cNvPr>
          <p:cNvSpPr/>
          <p:nvPr/>
        </p:nvSpPr>
        <p:spPr>
          <a:xfrm>
            <a:off x="4211274" y="2768324"/>
            <a:ext cx="788566" cy="2097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9257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change your password</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r>
              <a:rPr lang="en-GB" sz="2000" dirty="0">
                <a:latin typeface="Arial" panose="020B0604020202020204" pitchFamily="34" charset="0"/>
                <a:cs typeface="Arial" panose="020B0604020202020204" pitchFamily="34" charset="0"/>
              </a:rPr>
              <a:t>Type in your current password and then your new password twice.</a:t>
            </a:r>
          </a:p>
          <a:p>
            <a:pPr marL="0" indent="0">
              <a:buNone/>
            </a:pPr>
            <a:r>
              <a:rPr lang="en-GB" sz="2000" dirty="0">
                <a:latin typeface="Arial" panose="020B0604020202020204" pitchFamily="34" charset="0"/>
                <a:cs typeface="Arial" panose="020B0604020202020204" pitchFamily="34" charset="0"/>
              </a:rPr>
              <a:t>Then click ‘Change Password’.</a:t>
            </a: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lgn="ctr">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7" name="Picture 6">
            <a:extLst>
              <a:ext uri="{FF2B5EF4-FFF2-40B4-BE49-F238E27FC236}">
                <a16:creationId xmlns:a16="http://schemas.microsoft.com/office/drawing/2014/main" id="{BFBDF6BA-9A90-4A52-AB3F-AE03F7245795}"/>
              </a:ext>
            </a:extLst>
          </p:cNvPr>
          <p:cNvPicPr>
            <a:picLocks noChangeAspect="1"/>
          </p:cNvPicPr>
          <p:nvPr/>
        </p:nvPicPr>
        <p:blipFill>
          <a:blip r:embed="rId3"/>
          <a:stretch>
            <a:fillRect/>
          </a:stretch>
        </p:blipFill>
        <p:spPr>
          <a:xfrm>
            <a:off x="1897345" y="2401485"/>
            <a:ext cx="7757169" cy="3026204"/>
          </a:xfrm>
          <a:prstGeom prst="rect">
            <a:avLst/>
          </a:prstGeom>
        </p:spPr>
      </p:pic>
    </p:spTree>
    <p:extLst>
      <p:ext uri="{BB962C8B-B14F-4D97-AF65-F5344CB8AC3E}">
        <p14:creationId xmlns:p14="http://schemas.microsoft.com/office/powerpoint/2010/main" val="945316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view reports by student</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sp>
        <p:nvSpPr>
          <p:cNvPr id="7" name="TextBox 6">
            <a:extLst>
              <a:ext uri="{FF2B5EF4-FFF2-40B4-BE49-F238E27FC236}">
                <a16:creationId xmlns:a16="http://schemas.microsoft.com/office/drawing/2014/main" id="{B6EEB3C5-C883-4BB8-AC36-97916E903AE3}"/>
              </a:ext>
            </a:extLst>
          </p:cNvPr>
          <p:cNvSpPr txBox="1"/>
          <p:nvPr/>
        </p:nvSpPr>
        <p:spPr>
          <a:xfrm>
            <a:off x="637572" y="3914587"/>
            <a:ext cx="3866288" cy="92333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1. Start by clicking on the student whose reports you wish to view.</a:t>
            </a:r>
          </a:p>
          <a:p>
            <a:endParaRPr lang="en-GB" dirty="0"/>
          </a:p>
        </p:txBody>
      </p:sp>
      <p:sp>
        <p:nvSpPr>
          <p:cNvPr id="14" name="TextBox 13">
            <a:extLst>
              <a:ext uri="{FF2B5EF4-FFF2-40B4-BE49-F238E27FC236}">
                <a16:creationId xmlns:a16="http://schemas.microsoft.com/office/drawing/2014/main" id="{44753343-3BCA-48A1-A899-C38F29951C2B}"/>
              </a:ext>
            </a:extLst>
          </p:cNvPr>
          <p:cNvSpPr txBox="1"/>
          <p:nvPr/>
        </p:nvSpPr>
        <p:spPr>
          <a:xfrm>
            <a:off x="6517674" y="4511822"/>
            <a:ext cx="5210003" cy="147732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2. You will see the student’s timeline. If you scroll down you will see previous reports which have been submitted or where the deadline has passed. If you scroll up you will see upcoming reports.</a:t>
            </a:r>
          </a:p>
        </p:txBody>
      </p:sp>
      <p:pic>
        <p:nvPicPr>
          <p:cNvPr id="5" name="Picture 4">
            <a:extLst>
              <a:ext uri="{FF2B5EF4-FFF2-40B4-BE49-F238E27FC236}">
                <a16:creationId xmlns:a16="http://schemas.microsoft.com/office/drawing/2014/main" id="{6C5523D2-BB83-4552-8572-6042D011A2BD}"/>
              </a:ext>
            </a:extLst>
          </p:cNvPr>
          <p:cNvPicPr>
            <a:picLocks noChangeAspect="1"/>
          </p:cNvPicPr>
          <p:nvPr/>
        </p:nvPicPr>
        <p:blipFill>
          <a:blip r:embed="rId3"/>
          <a:stretch>
            <a:fillRect/>
          </a:stretch>
        </p:blipFill>
        <p:spPr>
          <a:xfrm>
            <a:off x="5821446" y="1458033"/>
            <a:ext cx="6035367" cy="3053676"/>
          </a:xfrm>
          <a:prstGeom prst="rect">
            <a:avLst/>
          </a:prstGeom>
        </p:spPr>
      </p:pic>
      <p:pic>
        <p:nvPicPr>
          <p:cNvPr id="15" name="Picture 14">
            <a:extLst>
              <a:ext uri="{FF2B5EF4-FFF2-40B4-BE49-F238E27FC236}">
                <a16:creationId xmlns:a16="http://schemas.microsoft.com/office/drawing/2014/main" id="{B3334802-FAF0-40A0-8EE7-AC2D2419D96F}"/>
              </a:ext>
            </a:extLst>
          </p:cNvPr>
          <p:cNvPicPr>
            <a:picLocks noChangeAspect="1"/>
          </p:cNvPicPr>
          <p:nvPr/>
        </p:nvPicPr>
        <p:blipFill>
          <a:blip r:embed="rId4"/>
          <a:stretch>
            <a:fillRect/>
          </a:stretch>
        </p:blipFill>
        <p:spPr>
          <a:xfrm>
            <a:off x="762142" y="1807018"/>
            <a:ext cx="4456019" cy="1973380"/>
          </a:xfrm>
          <a:prstGeom prst="rect">
            <a:avLst/>
          </a:prstGeom>
        </p:spPr>
      </p:pic>
      <p:sp>
        <p:nvSpPr>
          <p:cNvPr id="16" name="Arrow: Right 15">
            <a:extLst>
              <a:ext uri="{FF2B5EF4-FFF2-40B4-BE49-F238E27FC236}">
                <a16:creationId xmlns:a16="http://schemas.microsoft.com/office/drawing/2014/main" id="{34CB3304-36FB-455D-8F4A-23B4842B858D}"/>
              </a:ext>
            </a:extLst>
          </p:cNvPr>
          <p:cNvSpPr/>
          <p:nvPr/>
        </p:nvSpPr>
        <p:spPr>
          <a:xfrm>
            <a:off x="410255" y="3036820"/>
            <a:ext cx="454634" cy="2181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9652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view reports by student</a:t>
            </a: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sp>
        <p:nvSpPr>
          <p:cNvPr id="4" name="TextBox 3">
            <a:extLst>
              <a:ext uri="{FF2B5EF4-FFF2-40B4-BE49-F238E27FC236}">
                <a16:creationId xmlns:a16="http://schemas.microsoft.com/office/drawing/2014/main" id="{CD2EC118-805A-4138-8DB8-55981DB5107D}"/>
              </a:ext>
            </a:extLst>
          </p:cNvPr>
          <p:cNvSpPr txBox="1"/>
          <p:nvPr/>
        </p:nvSpPr>
        <p:spPr>
          <a:xfrm>
            <a:off x="708759" y="1690688"/>
            <a:ext cx="9123138" cy="369332"/>
          </a:xfrm>
          <a:prstGeom prst="rect">
            <a:avLst/>
          </a:prstGeom>
          <a:noFill/>
        </p:spPr>
        <p:txBody>
          <a:bodyPr wrap="square" rtlCol="0">
            <a:spAutoFit/>
          </a:bodyPr>
          <a:lstStyle/>
          <a:p>
            <a:r>
              <a:rPr lang="en-GB" dirty="0"/>
              <a:t>3. If you wish to view a report select ‘View’ on that report. </a:t>
            </a:r>
          </a:p>
        </p:txBody>
      </p:sp>
      <p:pic>
        <p:nvPicPr>
          <p:cNvPr id="5" name="Picture 4">
            <a:extLst>
              <a:ext uri="{FF2B5EF4-FFF2-40B4-BE49-F238E27FC236}">
                <a16:creationId xmlns:a16="http://schemas.microsoft.com/office/drawing/2014/main" id="{76D7FD47-5D4E-4919-A034-6824B763D46F}"/>
              </a:ext>
            </a:extLst>
          </p:cNvPr>
          <p:cNvPicPr>
            <a:picLocks noChangeAspect="1"/>
          </p:cNvPicPr>
          <p:nvPr/>
        </p:nvPicPr>
        <p:blipFill>
          <a:blip r:embed="rId3"/>
          <a:stretch>
            <a:fillRect/>
          </a:stretch>
        </p:blipFill>
        <p:spPr>
          <a:xfrm>
            <a:off x="6525716" y="1792082"/>
            <a:ext cx="2481264" cy="1195388"/>
          </a:xfrm>
          <a:prstGeom prst="rect">
            <a:avLst/>
          </a:prstGeom>
        </p:spPr>
      </p:pic>
      <p:sp>
        <p:nvSpPr>
          <p:cNvPr id="6" name="TextBox 5">
            <a:extLst>
              <a:ext uri="{FF2B5EF4-FFF2-40B4-BE49-F238E27FC236}">
                <a16:creationId xmlns:a16="http://schemas.microsoft.com/office/drawing/2014/main" id="{396267C9-B58E-49CF-A821-759097D956D3}"/>
              </a:ext>
            </a:extLst>
          </p:cNvPr>
          <p:cNvSpPr txBox="1"/>
          <p:nvPr/>
        </p:nvSpPr>
        <p:spPr>
          <a:xfrm>
            <a:off x="708759" y="3649211"/>
            <a:ext cx="7587953" cy="646331"/>
          </a:xfrm>
          <a:prstGeom prst="rect">
            <a:avLst/>
          </a:prstGeom>
          <a:noFill/>
        </p:spPr>
        <p:txBody>
          <a:bodyPr wrap="square" rtlCol="0">
            <a:spAutoFit/>
          </a:bodyPr>
          <a:lstStyle/>
          <a:p>
            <a:r>
              <a:rPr lang="en-GB" dirty="0"/>
              <a:t>4. The report will then appear and you can view the report and follow it through to the end by clicking ‘Next’.</a:t>
            </a:r>
          </a:p>
        </p:txBody>
      </p:sp>
      <p:pic>
        <p:nvPicPr>
          <p:cNvPr id="7" name="Picture 6">
            <a:extLst>
              <a:ext uri="{FF2B5EF4-FFF2-40B4-BE49-F238E27FC236}">
                <a16:creationId xmlns:a16="http://schemas.microsoft.com/office/drawing/2014/main" id="{3FBAD572-A353-4C39-BDBD-19E08AB6AD02}"/>
              </a:ext>
            </a:extLst>
          </p:cNvPr>
          <p:cNvPicPr>
            <a:picLocks noChangeAspect="1"/>
          </p:cNvPicPr>
          <p:nvPr/>
        </p:nvPicPr>
        <p:blipFill>
          <a:blip r:embed="rId4"/>
          <a:stretch>
            <a:fillRect/>
          </a:stretch>
        </p:blipFill>
        <p:spPr>
          <a:xfrm>
            <a:off x="2436877" y="4275401"/>
            <a:ext cx="3401943" cy="2175908"/>
          </a:xfrm>
          <a:prstGeom prst="rect">
            <a:avLst/>
          </a:prstGeom>
        </p:spPr>
      </p:pic>
      <p:sp>
        <p:nvSpPr>
          <p:cNvPr id="14" name="Arrow: Left 13">
            <a:extLst>
              <a:ext uri="{FF2B5EF4-FFF2-40B4-BE49-F238E27FC236}">
                <a16:creationId xmlns:a16="http://schemas.microsoft.com/office/drawing/2014/main" id="{91C964CA-FC89-4403-8C34-BCDCB30DA3E4}"/>
              </a:ext>
            </a:extLst>
          </p:cNvPr>
          <p:cNvSpPr/>
          <p:nvPr/>
        </p:nvSpPr>
        <p:spPr>
          <a:xfrm>
            <a:off x="9006980" y="2788228"/>
            <a:ext cx="562059" cy="14912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Left 14">
            <a:extLst>
              <a:ext uri="{FF2B5EF4-FFF2-40B4-BE49-F238E27FC236}">
                <a16:creationId xmlns:a16="http://schemas.microsoft.com/office/drawing/2014/main" id="{3A9FBE57-CFD5-4B29-9793-BACCD0A74B5C}"/>
              </a:ext>
            </a:extLst>
          </p:cNvPr>
          <p:cNvSpPr/>
          <p:nvPr/>
        </p:nvSpPr>
        <p:spPr>
          <a:xfrm>
            <a:off x="5821123" y="6267580"/>
            <a:ext cx="486479" cy="1236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95176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view reports by student</a:t>
            </a: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pic>
        <p:nvPicPr>
          <p:cNvPr id="20" name="Content Placeholder 19">
            <a:extLst>
              <a:ext uri="{FF2B5EF4-FFF2-40B4-BE49-F238E27FC236}">
                <a16:creationId xmlns:a16="http://schemas.microsoft.com/office/drawing/2014/main" id="{09021BF0-59CC-4CB1-B8D2-F8A6BADE6B97}"/>
              </a:ext>
            </a:extLst>
          </p:cNvPr>
          <p:cNvPicPr>
            <a:picLocks noGrp="1" noChangeAspect="1"/>
          </p:cNvPicPr>
          <p:nvPr>
            <p:ph idx="1"/>
          </p:nvPr>
        </p:nvPicPr>
        <p:blipFill>
          <a:blip r:embed="rId3"/>
          <a:stretch>
            <a:fillRect/>
          </a:stretch>
        </p:blipFill>
        <p:spPr>
          <a:xfrm>
            <a:off x="7551292" y="1442761"/>
            <a:ext cx="1819275" cy="1352550"/>
          </a:xfrm>
          <a:prstGeom prst="rect">
            <a:avLst/>
          </a:prstGeom>
        </p:spPr>
      </p:pic>
      <p:sp>
        <p:nvSpPr>
          <p:cNvPr id="21" name="TextBox 20">
            <a:extLst>
              <a:ext uri="{FF2B5EF4-FFF2-40B4-BE49-F238E27FC236}">
                <a16:creationId xmlns:a16="http://schemas.microsoft.com/office/drawing/2014/main" id="{A1D006E0-0F2E-4ECA-A713-F424F88C251E}"/>
              </a:ext>
            </a:extLst>
          </p:cNvPr>
          <p:cNvSpPr txBox="1"/>
          <p:nvPr/>
        </p:nvSpPr>
        <p:spPr>
          <a:xfrm>
            <a:off x="783036" y="1686444"/>
            <a:ext cx="6590121" cy="646331"/>
          </a:xfrm>
          <a:prstGeom prst="rect">
            <a:avLst/>
          </a:prstGeom>
          <a:noFill/>
        </p:spPr>
        <p:txBody>
          <a:bodyPr wrap="square" rtlCol="0">
            <a:spAutoFit/>
          </a:bodyPr>
          <a:lstStyle/>
          <a:p>
            <a:r>
              <a:rPr lang="en-GB" dirty="0"/>
              <a:t>5. Press ‘Click here to go back’ to return to your home page. Ignore any warning that the form is incomplete and press ‘Yes’.</a:t>
            </a:r>
          </a:p>
        </p:txBody>
      </p:sp>
      <p:sp>
        <p:nvSpPr>
          <p:cNvPr id="3" name="Arrow: Right 2">
            <a:extLst>
              <a:ext uri="{FF2B5EF4-FFF2-40B4-BE49-F238E27FC236}">
                <a16:creationId xmlns:a16="http://schemas.microsoft.com/office/drawing/2014/main" id="{FBBDC92A-23C9-4A48-909C-EC347FF55693}"/>
              </a:ext>
            </a:extLst>
          </p:cNvPr>
          <p:cNvSpPr/>
          <p:nvPr/>
        </p:nvSpPr>
        <p:spPr>
          <a:xfrm>
            <a:off x="7195022" y="2119036"/>
            <a:ext cx="535171" cy="247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CE4B188A-BFE5-401A-AFCB-D2F7827CA089}"/>
              </a:ext>
            </a:extLst>
          </p:cNvPr>
          <p:cNvSpPr txBox="1"/>
          <p:nvPr/>
        </p:nvSpPr>
        <p:spPr>
          <a:xfrm>
            <a:off x="783036" y="3914587"/>
            <a:ext cx="5796786" cy="1200329"/>
          </a:xfrm>
          <a:prstGeom prst="rect">
            <a:avLst/>
          </a:prstGeom>
          <a:noFill/>
        </p:spPr>
        <p:txBody>
          <a:bodyPr wrap="square" rtlCol="0">
            <a:spAutoFit/>
          </a:bodyPr>
          <a:lstStyle/>
          <a:p>
            <a:r>
              <a:rPr lang="en-GB" dirty="0"/>
              <a:t>6. This will take you back to the student’s timeline. To return to the home page click on your name in the top right hand corner. You can press on your name at any time to return you to the home page.</a:t>
            </a:r>
          </a:p>
        </p:txBody>
      </p:sp>
      <p:pic>
        <p:nvPicPr>
          <p:cNvPr id="16" name="Picture 15">
            <a:extLst>
              <a:ext uri="{FF2B5EF4-FFF2-40B4-BE49-F238E27FC236}">
                <a16:creationId xmlns:a16="http://schemas.microsoft.com/office/drawing/2014/main" id="{CA1E01E8-B51F-4691-B349-8ED251519340}"/>
              </a:ext>
            </a:extLst>
          </p:cNvPr>
          <p:cNvPicPr>
            <a:picLocks noChangeAspect="1"/>
          </p:cNvPicPr>
          <p:nvPr/>
        </p:nvPicPr>
        <p:blipFill>
          <a:blip r:embed="rId4"/>
          <a:stretch>
            <a:fillRect/>
          </a:stretch>
        </p:blipFill>
        <p:spPr>
          <a:xfrm>
            <a:off x="7551292" y="3954762"/>
            <a:ext cx="2362200" cy="847725"/>
          </a:xfrm>
          <a:prstGeom prst="rect">
            <a:avLst/>
          </a:prstGeom>
        </p:spPr>
      </p:pic>
      <p:sp>
        <p:nvSpPr>
          <p:cNvPr id="22" name="Arrow: Right 21">
            <a:extLst>
              <a:ext uri="{FF2B5EF4-FFF2-40B4-BE49-F238E27FC236}">
                <a16:creationId xmlns:a16="http://schemas.microsoft.com/office/drawing/2014/main" id="{F85BF807-9072-456E-A617-772B69721DE2}"/>
              </a:ext>
            </a:extLst>
          </p:cNvPr>
          <p:cNvSpPr/>
          <p:nvPr/>
        </p:nvSpPr>
        <p:spPr>
          <a:xfrm>
            <a:off x="7283706" y="4130698"/>
            <a:ext cx="535171" cy="247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a:extLst>
              <a:ext uri="{FF2B5EF4-FFF2-40B4-BE49-F238E27FC236}">
                <a16:creationId xmlns:a16="http://schemas.microsoft.com/office/drawing/2014/main" id="{CD3F3DF3-58B9-481C-9153-980B4EA6B825}"/>
              </a:ext>
            </a:extLst>
          </p:cNvPr>
          <p:cNvPicPr>
            <a:picLocks noChangeAspect="1"/>
          </p:cNvPicPr>
          <p:nvPr/>
        </p:nvPicPr>
        <p:blipFill>
          <a:blip r:embed="rId5"/>
          <a:stretch>
            <a:fillRect/>
          </a:stretch>
        </p:blipFill>
        <p:spPr>
          <a:xfrm>
            <a:off x="3627603" y="2513950"/>
            <a:ext cx="2338956" cy="915050"/>
          </a:xfrm>
          <a:prstGeom prst="rect">
            <a:avLst/>
          </a:prstGeom>
        </p:spPr>
      </p:pic>
      <p:sp>
        <p:nvSpPr>
          <p:cNvPr id="18" name="Oval 17">
            <a:extLst>
              <a:ext uri="{FF2B5EF4-FFF2-40B4-BE49-F238E27FC236}">
                <a16:creationId xmlns:a16="http://schemas.microsoft.com/office/drawing/2014/main" id="{F9026ED4-80D6-48DB-BD80-2EE0A7B99ADB}"/>
              </a:ext>
            </a:extLst>
          </p:cNvPr>
          <p:cNvSpPr/>
          <p:nvPr/>
        </p:nvSpPr>
        <p:spPr>
          <a:xfrm>
            <a:off x="5302279" y="3141348"/>
            <a:ext cx="343510" cy="2226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12583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8773-9927-4DBF-A2CD-CE56135A0EC0}"/>
              </a:ext>
            </a:extLst>
          </p:cNvPr>
          <p:cNvSpPr>
            <a:spLocks noGrp="1"/>
          </p:cNvSpPr>
          <p:nvPr>
            <p:ph type="title"/>
          </p:nvPr>
        </p:nvSpPr>
        <p:spPr>
          <a:xfrm>
            <a:off x="708759" y="365125"/>
            <a:ext cx="10515600" cy="1325563"/>
          </a:xfrm>
        </p:spPr>
        <p:txBody>
          <a:bodyPr/>
          <a:lstStyle/>
          <a:p>
            <a:r>
              <a:rPr lang="en-GB" dirty="0">
                <a:latin typeface="Arial" panose="020B0604020202020204" pitchFamily="34" charset="0"/>
                <a:cs typeface="Arial" panose="020B0604020202020204" pitchFamily="34" charset="0"/>
              </a:rPr>
              <a:t>How to view a summary of reports</a:t>
            </a:r>
          </a:p>
        </p:txBody>
      </p:sp>
      <p:sp>
        <p:nvSpPr>
          <p:cNvPr id="3" name="Content Placeholder 2">
            <a:extLst>
              <a:ext uri="{FF2B5EF4-FFF2-40B4-BE49-F238E27FC236}">
                <a16:creationId xmlns:a16="http://schemas.microsoft.com/office/drawing/2014/main" id="{FB7ED721-9D88-485D-BB13-00DE5EA794FB}"/>
              </a:ext>
            </a:extLst>
          </p:cNvPr>
          <p:cNvSpPr>
            <a:spLocks noGrp="1"/>
          </p:cNvSpPr>
          <p:nvPr>
            <p:ph idx="1"/>
          </p:nvPr>
        </p:nvSpPr>
        <p:spPr>
          <a:xfrm>
            <a:off x="762142" y="1585595"/>
            <a:ext cx="10515600" cy="4351338"/>
          </a:xfrm>
        </p:spPr>
        <p:txBody>
          <a:bodyPr/>
          <a:lstStyle/>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ADD87C-1487-4D0A-8002-4F97C16B0573}"/>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10" name="Straight Connector 9">
            <a:extLst>
              <a:ext uri="{FF2B5EF4-FFF2-40B4-BE49-F238E27FC236}">
                <a16:creationId xmlns:a16="http://schemas.microsoft.com/office/drawing/2014/main" id="{4F45578A-7430-46F4-85DC-45F58F6B0324}"/>
              </a:ext>
            </a:extLst>
          </p:cNvPr>
          <p:cNvCxnSpPr>
            <a:cxnSpLocks/>
          </p:cNvCxnSpPr>
          <p:nvPr/>
        </p:nvCxnSpPr>
        <p:spPr>
          <a:xfrm flipH="1">
            <a:off x="586100" y="1442761"/>
            <a:ext cx="3334736" cy="0"/>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58024E00-8138-4722-82E2-2CFA35151BCF}"/>
              </a:ext>
            </a:extLst>
          </p:cNvPr>
          <p:cNvCxnSpPr>
            <a:cxnSpLocks/>
          </p:cNvCxnSpPr>
          <p:nvPr/>
        </p:nvCxnSpPr>
        <p:spPr>
          <a:xfrm flipV="1">
            <a:off x="586100"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5B7197BF-37B2-4D90-A772-3420457C1A0B}"/>
              </a:ext>
            </a:extLst>
          </p:cNvPr>
          <p:cNvCxnSpPr>
            <a:cxnSpLocks/>
          </p:cNvCxnSpPr>
          <p:nvPr/>
        </p:nvCxnSpPr>
        <p:spPr>
          <a:xfrm flipV="1">
            <a:off x="584188" y="1585597"/>
            <a:ext cx="0" cy="4657981"/>
          </a:xfrm>
          <a:prstGeom prst="line">
            <a:avLst/>
          </a:prstGeom>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17050836-3C9E-4673-9E08-29000D883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4514" y="5479641"/>
            <a:ext cx="2321573" cy="1227131"/>
          </a:xfrm>
          <a:prstGeom prst="rect">
            <a:avLst/>
          </a:prstGeom>
        </p:spPr>
      </p:pic>
      <p:sp>
        <p:nvSpPr>
          <p:cNvPr id="4" name="TextBox 3">
            <a:extLst>
              <a:ext uri="{FF2B5EF4-FFF2-40B4-BE49-F238E27FC236}">
                <a16:creationId xmlns:a16="http://schemas.microsoft.com/office/drawing/2014/main" id="{EA78291F-F85D-43A2-968F-6FD8D86B9DAE}"/>
              </a:ext>
            </a:extLst>
          </p:cNvPr>
          <p:cNvSpPr txBox="1"/>
          <p:nvPr/>
        </p:nvSpPr>
        <p:spPr>
          <a:xfrm>
            <a:off x="659395" y="1719182"/>
            <a:ext cx="7863817" cy="646331"/>
          </a:xfrm>
          <a:prstGeom prst="rect">
            <a:avLst/>
          </a:prstGeom>
          <a:noFill/>
        </p:spPr>
        <p:txBody>
          <a:bodyPr wrap="square" rtlCol="0">
            <a:spAutoFit/>
          </a:bodyPr>
          <a:lstStyle/>
          <a:p>
            <a:r>
              <a:rPr lang="en-GB" dirty="0"/>
              <a:t>1. If you wish to view a list of the reports available for all of your students click on the ‘Pro Report’ tab.</a:t>
            </a:r>
          </a:p>
        </p:txBody>
      </p:sp>
      <p:sp>
        <p:nvSpPr>
          <p:cNvPr id="9" name="TextBox 8">
            <a:extLst>
              <a:ext uri="{FF2B5EF4-FFF2-40B4-BE49-F238E27FC236}">
                <a16:creationId xmlns:a16="http://schemas.microsoft.com/office/drawing/2014/main" id="{B893B225-4439-4AFD-B697-0ADD90BBF143}"/>
              </a:ext>
            </a:extLst>
          </p:cNvPr>
          <p:cNvSpPr txBox="1"/>
          <p:nvPr/>
        </p:nvSpPr>
        <p:spPr>
          <a:xfrm>
            <a:off x="708760" y="3874264"/>
            <a:ext cx="3212076" cy="1477912"/>
          </a:xfrm>
          <a:prstGeom prst="rect">
            <a:avLst/>
          </a:prstGeom>
          <a:noFill/>
        </p:spPr>
        <p:txBody>
          <a:bodyPr wrap="square" rtlCol="0">
            <a:spAutoFit/>
          </a:bodyPr>
          <a:lstStyle/>
          <a:p>
            <a:r>
              <a:rPr lang="en-GB" dirty="0"/>
              <a:t>2. Click on ‘Summary Report’ and then choose the relevant ‘Group Name’ and then the relevant ‘Scheduled item’ in the drop down boxes.</a:t>
            </a:r>
          </a:p>
        </p:txBody>
      </p:sp>
      <p:pic>
        <p:nvPicPr>
          <p:cNvPr id="17" name="Picture 16">
            <a:extLst>
              <a:ext uri="{FF2B5EF4-FFF2-40B4-BE49-F238E27FC236}">
                <a16:creationId xmlns:a16="http://schemas.microsoft.com/office/drawing/2014/main" id="{F3C6B7EE-CEC1-4B6E-A803-A634543E4470}"/>
              </a:ext>
            </a:extLst>
          </p:cNvPr>
          <p:cNvPicPr>
            <a:picLocks noChangeAspect="1"/>
          </p:cNvPicPr>
          <p:nvPr/>
        </p:nvPicPr>
        <p:blipFill>
          <a:blip r:embed="rId3"/>
          <a:stretch>
            <a:fillRect/>
          </a:stretch>
        </p:blipFill>
        <p:spPr>
          <a:xfrm>
            <a:off x="944897" y="2294780"/>
            <a:ext cx="6936390" cy="1319880"/>
          </a:xfrm>
          <a:prstGeom prst="rect">
            <a:avLst/>
          </a:prstGeom>
        </p:spPr>
      </p:pic>
      <p:sp>
        <p:nvSpPr>
          <p:cNvPr id="18" name="Oval 17">
            <a:extLst>
              <a:ext uri="{FF2B5EF4-FFF2-40B4-BE49-F238E27FC236}">
                <a16:creationId xmlns:a16="http://schemas.microsoft.com/office/drawing/2014/main" id="{6E5260EA-B36B-412B-B3F2-A4710E2CB463}"/>
              </a:ext>
            </a:extLst>
          </p:cNvPr>
          <p:cNvSpPr/>
          <p:nvPr/>
        </p:nvSpPr>
        <p:spPr>
          <a:xfrm>
            <a:off x="1979802" y="2474752"/>
            <a:ext cx="704675" cy="2935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a:extLst>
              <a:ext uri="{FF2B5EF4-FFF2-40B4-BE49-F238E27FC236}">
                <a16:creationId xmlns:a16="http://schemas.microsoft.com/office/drawing/2014/main" id="{3C547319-B260-429D-8696-AD823A32B223}"/>
              </a:ext>
            </a:extLst>
          </p:cNvPr>
          <p:cNvPicPr>
            <a:picLocks noChangeAspect="1"/>
          </p:cNvPicPr>
          <p:nvPr/>
        </p:nvPicPr>
        <p:blipFill>
          <a:blip r:embed="rId4"/>
          <a:stretch>
            <a:fillRect/>
          </a:stretch>
        </p:blipFill>
        <p:spPr>
          <a:xfrm>
            <a:off x="5517700" y="3862602"/>
            <a:ext cx="1478710" cy="2819606"/>
          </a:xfrm>
          <a:prstGeom prst="rect">
            <a:avLst/>
          </a:prstGeom>
        </p:spPr>
      </p:pic>
      <p:sp>
        <p:nvSpPr>
          <p:cNvPr id="21" name="Arrow: Right 20">
            <a:extLst>
              <a:ext uri="{FF2B5EF4-FFF2-40B4-BE49-F238E27FC236}">
                <a16:creationId xmlns:a16="http://schemas.microsoft.com/office/drawing/2014/main" id="{C5D1BD35-8838-4155-875D-572EA89969D9}"/>
              </a:ext>
            </a:extLst>
          </p:cNvPr>
          <p:cNvSpPr/>
          <p:nvPr/>
        </p:nvSpPr>
        <p:spPr>
          <a:xfrm>
            <a:off x="5030879" y="4773336"/>
            <a:ext cx="482781" cy="2600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Right 22">
            <a:extLst>
              <a:ext uri="{FF2B5EF4-FFF2-40B4-BE49-F238E27FC236}">
                <a16:creationId xmlns:a16="http://schemas.microsoft.com/office/drawing/2014/main" id="{7A96561D-C894-4F50-8006-C9BDE302C6B8}"/>
              </a:ext>
            </a:extLst>
          </p:cNvPr>
          <p:cNvSpPr/>
          <p:nvPr/>
        </p:nvSpPr>
        <p:spPr>
          <a:xfrm>
            <a:off x="5030878" y="5352176"/>
            <a:ext cx="482781" cy="2600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Arrow: Right 23">
            <a:extLst>
              <a:ext uri="{FF2B5EF4-FFF2-40B4-BE49-F238E27FC236}">
                <a16:creationId xmlns:a16="http://schemas.microsoft.com/office/drawing/2014/main" id="{5F9573F9-22AC-4DEF-A4EF-4600A2BA2031}"/>
              </a:ext>
            </a:extLst>
          </p:cNvPr>
          <p:cNvSpPr/>
          <p:nvPr/>
        </p:nvSpPr>
        <p:spPr>
          <a:xfrm>
            <a:off x="5051637" y="5860177"/>
            <a:ext cx="482781" cy="2600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59303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TotalTime>
  <Words>770</Words>
  <Application>Microsoft Office PowerPoint</Application>
  <PresentationFormat>Widescreen</PresentationFormat>
  <Paragraphs>120</Paragraphs>
  <Slides>12</Slides>
  <Notes>0</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How to access the portal</vt:lpstr>
      <vt:lpstr>How to access the portal</vt:lpstr>
      <vt:lpstr>How to change your password</vt:lpstr>
      <vt:lpstr>How to change your password</vt:lpstr>
      <vt:lpstr>How to view reports by student</vt:lpstr>
      <vt:lpstr>How to view reports by student</vt:lpstr>
      <vt:lpstr>How to view reports by student</vt:lpstr>
      <vt:lpstr>How to view a summary of reports</vt:lpstr>
      <vt:lpstr>How to view a summary of reports</vt:lpstr>
      <vt:lpstr>How to add a visit record</vt:lpstr>
      <vt:lpstr>How to add a visit record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Pittard</dc:creator>
  <cp:lastModifiedBy>Nicola Thompson</cp:lastModifiedBy>
  <cp:revision>48</cp:revision>
  <dcterms:created xsi:type="dcterms:W3CDTF">2019-01-30T13:34:57Z</dcterms:created>
  <dcterms:modified xsi:type="dcterms:W3CDTF">2019-09-26T17:53:05Z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610657</vt:lpwstr>
  </property>
  <property fmtid="{D5CDD505-2E9C-101B-9397-08002B2CF9AE}" pid="3" name="NXPowerLiteSettings">
    <vt:lpwstr>C7000400038000</vt:lpwstr>
  </property>
  <property fmtid="{D5CDD505-2E9C-101B-9397-08002B2CF9AE}" pid="4" name="NXPowerLiteVersion">
    <vt:lpwstr>S8.2.2</vt:lpwstr>
  </property>
</Properties>
</file>