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6" r:id="rId5"/>
    <p:sldId id="268" r:id="rId6"/>
    <p:sldId id="267" r:id="rId7"/>
    <p:sldId id="269"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F3312-0491-4EEC-A8BB-28CE4A0361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15F27F-6740-47FD-A3C4-72CF0ABCA0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9A13D5-5CE6-4383-90C4-0D76AE39C799}"/>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5" name="Footer Placeholder 4">
            <a:extLst>
              <a:ext uri="{FF2B5EF4-FFF2-40B4-BE49-F238E27FC236}">
                <a16:creationId xmlns:a16="http://schemas.microsoft.com/office/drawing/2014/main" id="{1817489F-1A89-4725-9170-E90E3001D1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AC7E49-8A4C-47EC-870B-4119E923AB1D}"/>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2417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43B3-824B-4B19-BB63-2D9831787C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28F069-DDA4-4D95-B878-C942332E4C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1C76C-458E-47E7-A772-24777596E104}"/>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5" name="Footer Placeholder 4">
            <a:extLst>
              <a:ext uri="{FF2B5EF4-FFF2-40B4-BE49-F238E27FC236}">
                <a16:creationId xmlns:a16="http://schemas.microsoft.com/office/drawing/2014/main" id="{1E86EA0C-96B1-4DE5-BB11-1A86C64225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EE40EB-9E72-466B-A99E-4424DD84809E}"/>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16493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66920D-9696-488E-985F-9EC237C054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A69A82-D94A-47B3-85C5-748BD7245E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101152-BA62-4051-AE89-26DB37AE132F}"/>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5" name="Footer Placeholder 4">
            <a:extLst>
              <a:ext uri="{FF2B5EF4-FFF2-40B4-BE49-F238E27FC236}">
                <a16:creationId xmlns:a16="http://schemas.microsoft.com/office/drawing/2014/main" id="{62ED7C41-7BC8-4551-80C8-3ED2FBF21B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C9A3DE-829A-4549-AA38-A8B843776B23}"/>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36301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54EA-B0C1-4039-8DE7-CD414D49A5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B914A0-533D-4BC6-A09C-F2A815C8D4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9D244-270A-4869-8EB6-A1194FD4821A}"/>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5" name="Footer Placeholder 4">
            <a:extLst>
              <a:ext uri="{FF2B5EF4-FFF2-40B4-BE49-F238E27FC236}">
                <a16:creationId xmlns:a16="http://schemas.microsoft.com/office/drawing/2014/main" id="{B30D64E8-5782-42C8-86CF-07A047CBE7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943C4-2665-4EBA-82A7-DB6A3E92CAD0}"/>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39601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D6DE-1459-452E-A5C4-459C1A059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A91682-609C-4147-9665-C1A9E15F9E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D55DF9-EED8-44A5-A085-66B9A4C59048}"/>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5" name="Footer Placeholder 4">
            <a:extLst>
              <a:ext uri="{FF2B5EF4-FFF2-40B4-BE49-F238E27FC236}">
                <a16:creationId xmlns:a16="http://schemas.microsoft.com/office/drawing/2014/main" id="{0A9D98E9-327D-4DA4-A57D-8029995007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B7251C-52D5-4318-8708-6700EDF931A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15299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2344-3AF8-4FCA-80E2-3C5C6B5AF1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F5EB13-0FFA-426A-886F-3A5866452E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F8DAD4-F8D6-403D-8ABA-EA7430FF20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C056A6-5518-4387-80D2-D577C0FE9B86}"/>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6" name="Footer Placeholder 5">
            <a:extLst>
              <a:ext uri="{FF2B5EF4-FFF2-40B4-BE49-F238E27FC236}">
                <a16:creationId xmlns:a16="http://schemas.microsoft.com/office/drawing/2014/main" id="{5067FF99-1556-4F59-B100-20ED84972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2E0C6B-1244-428A-BE92-B079DD37E7A1}"/>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7636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A00E-FDAD-4BB6-8D2C-C9DF877198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018CB2-B5DC-4099-BC89-701CAFA13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54B762-CA3D-4E3A-8678-FD2500B274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AD9CED-0821-4197-8F0B-B0411F2E2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B0787E-18DA-4990-918D-0CD52E2E86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3A26E5-0248-4832-9E9C-2E99A928DCBC}"/>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8" name="Footer Placeholder 7">
            <a:extLst>
              <a:ext uri="{FF2B5EF4-FFF2-40B4-BE49-F238E27FC236}">
                <a16:creationId xmlns:a16="http://schemas.microsoft.com/office/drawing/2014/main" id="{5F5E9AC7-2D2B-4DB3-9E84-52D5F266FD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AAD8B0-C184-4428-955B-243E83F2A339}"/>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42006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89E92-D67E-40EB-B79E-EAADAA41EB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E5068B-7870-4FBA-926D-0E84D0263F83}"/>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4" name="Footer Placeholder 3">
            <a:extLst>
              <a:ext uri="{FF2B5EF4-FFF2-40B4-BE49-F238E27FC236}">
                <a16:creationId xmlns:a16="http://schemas.microsoft.com/office/drawing/2014/main" id="{4C939DA0-926E-4D4E-9F2E-796ECF16FB8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CE1A86-5062-4EDD-BDD4-89B87838F23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6791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A32D40-C94A-420D-AB93-9FEC887E4DA1}"/>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3" name="Footer Placeholder 2">
            <a:extLst>
              <a:ext uri="{FF2B5EF4-FFF2-40B4-BE49-F238E27FC236}">
                <a16:creationId xmlns:a16="http://schemas.microsoft.com/office/drawing/2014/main" id="{68AC133B-F698-46D1-9C90-334F20C4FC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383621-9355-4970-AD18-A2766F068B46}"/>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96321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23FE-1A85-4A83-93EF-5094C448C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6AF02E-7F27-4FC7-8FCC-723984491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34380B-E7AF-445A-8B45-08D199529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FB8A5C-99B9-4B54-B0C5-73D944EA3791}"/>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6" name="Footer Placeholder 5">
            <a:extLst>
              <a:ext uri="{FF2B5EF4-FFF2-40B4-BE49-F238E27FC236}">
                <a16:creationId xmlns:a16="http://schemas.microsoft.com/office/drawing/2014/main" id="{CCADD586-7B2E-4942-B561-3A19541B99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334FC-5C7D-4977-96F2-0FDBD3961108}"/>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353629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B2A2-B9C5-4461-86A1-FBD335F4DA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13665A-90B4-4CDC-9530-6C819691C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045DBF-24E4-4587-8EF6-6BBD36E3D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AA1FB-B39B-4EBA-A9C8-9FDA52A69AF2}"/>
              </a:ext>
            </a:extLst>
          </p:cNvPr>
          <p:cNvSpPr>
            <a:spLocks noGrp="1"/>
          </p:cNvSpPr>
          <p:nvPr>
            <p:ph type="dt" sz="half" idx="10"/>
          </p:nvPr>
        </p:nvSpPr>
        <p:spPr/>
        <p:txBody>
          <a:bodyPr/>
          <a:lstStyle/>
          <a:p>
            <a:fld id="{5C59908D-35E1-45EB-8723-707E99A759AC}" type="datetimeFigureOut">
              <a:rPr lang="en-GB" smtClean="0"/>
              <a:t>19/09/2019</a:t>
            </a:fld>
            <a:endParaRPr lang="en-GB"/>
          </a:p>
        </p:txBody>
      </p:sp>
      <p:sp>
        <p:nvSpPr>
          <p:cNvPr id="6" name="Footer Placeholder 5">
            <a:extLst>
              <a:ext uri="{FF2B5EF4-FFF2-40B4-BE49-F238E27FC236}">
                <a16:creationId xmlns:a16="http://schemas.microsoft.com/office/drawing/2014/main" id="{513FD4F1-104A-4B61-955D-AC38CB56D4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4E9A21-686A-44B6-8061-FCCD34042297}"/>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05689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392C05-3B74-40A7-9774-E3264277A8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6009DD-66E7-423C-9E24-748210024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E939E5-3D5C-46C8-8475-A1631CA699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908D-35E1-45EB-8723-707E99A759AC}" type="datetimeFigureOut">
              <a:rPr lang="en-GB" smtClean="0"/>
              <a:t>19/09/2019</a:t>
            </a:fld>
            <a:endParaRPr lang="en-GB"/>
          </a:p>
        </p:txBody>
      </p:sp>
      <p:sp>
        <p:nvSpPr>
          <p:cNvPr id="5" name="Footer Placeholder 4">
            <a:extLst>
              <a:ext uri="{FF2B5EF4-FFF2-40B4-BE49-F238E27FC236}">
                <a16:creationId xmlns:a16="http://schemas.microsoft.com/office/drawing/2014/main" id="{B51947E1-FA7F-4F29-9452-E6DEAE25C4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152936-8BD0-4E96-B881-0AFA7F9DF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0B4ED-DB9F-466E-B2F4-74BCF996C843}" type="slidenum">
              <a:rPr lang="en-GB" smtClean="0"/>
              <a:t>‹#›</a:t>
            </a:fld>
            <a:endParaRPr lang="en-GB"/>
          </a:p>
        </p:txBody>
      </p:sp>
    </p:spTree>
    <p:extLst>
      <p:ext uri="{BB962C8B-B14F-4D97-AF65-F5344CB8AC3E}">
        <p14:creationId xmlns:p14="http://schemas.microsoft.com/office/powerpoint/2010/main" val="375445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44A90CD-26D8-4F8D-964D-B0282F0D01E7}"/>
              </a:ext>
            </a:extLst>
          </p:cNvPr>
          <p:cNvGrpSpPr/>
          <p:nvPr/>
        </p:nvGrpSpPr>
        <p:grpSpPr>
          <a:xfrm>
            <a:off x="5888182" y="3463669"/>
            <a:ext cx="5741815" cy="2074045"/>
            <a:chOff x="5864727" y="3006788"/>
            <a:chExt cx="5741815" cy="2074045"/>
          </a:xfrm>
        </p:grpSpPr>
        <p:sp>
          <p:nvSpPr>
            <p:cNvPr id="5" name="TextBox 4">
              <a:extLst>
                <a:ext uri="{FF2B5EF4-FFF2-40B4-BE49-F238E27FC236}">
                  <a16:creationId xmlns:a16="http://schemas.microsoft.com/office/drawing/2014/main" id="{97B9A044-F062-474C-A7A1-5B17F6F4AEB4}"/>
                </a:ext>
              </a:extLst>
            </p:cNvPr>
            <p:cNvSpPr txBox="1"/>
            <p:nvPr/>
          </p:nvSpPr>
          <p:spPr>
            <a:xfrm>
              <a:off x="7574094" y="3006788"/>
              <a:ext cx="4032448" cy="1323439"/>
            </a:xfrm>
            <a:prstGeom prst="rect">
              <a:avLst/>
            </a:prstGeom>
            <a:noFill/>
          </p:spPr>
          <p:txBody>
            <a:bodyPr wrap="square" rtlCol="0">
              <a:spAutoFit/>
            </a:bodyPr>
            <a:lstStyle/>
            <a:p>
              <a:pPr algn="r"/>
              <a:r>
                <a:rPr lang="en-GB" sz="4000" b="1" dirty="0">
                  <a:latin typeface="Arial" panose="020B0604020202020204" pitchFamily="34" charset="0"/>
                  <a:cs typeface="Arial" panose="020B0604020202020204" pitchFamily="34" charset="0"/>
                </a:rPr>
                <a:t>SCHOOL OF EDUCATION</a:t>
              </a:r>
            </a:p>
          </p:txBody>
        </p:sp>
        <p:sp>
          <p:nvSpPr>
            <p:cNvPr id="6" name="Rectangle 5">
              <a:extLst>
                <a:ext uri="{FF2B5EF4-FFF2-40B4-BE49-F238E27FC236}">
                  <a16:creationId xmlns:a16="http://schemas.microsoft.com/office/drawing/2014/main" id="{0052AC25-9B82-4AC4-8466-01D832B0A574}"/>
                </a:ext>
              </a:extLst>
            </p:cNvPr>
            <p:cNvSpPr/>
            <p:nvPr/>
          </p:nvSpPr>
          <p:spPr>
            <a:xfrm>
              <a:off x="7538090" y="4749460"/>
              <a:ext cx="4032448" cy="331373"/>
            </a:xfrm>
            <a:prstGeom prst="rect">
              <a:avLst/>
            </a:prstGeom>
          </p:spPr>
          <p:txBody>
            <a:bodyPr wrap="square">
              <a:spAutoFit/>
            </a:bodyPr>
            <a:lstStyle/>
            <a:p>
              <a:pPr algn="r">
                <a:lnSpc>
                  <a:spcPts val="2000"/>
                </a:lnSpc>
              </a:pPr>
              <a:r>
                <a:rPr lang="en-GB" sz="1600" dirty="0">
                  <a:latin typeface="Arial" panose="020B0604020202020204" pitchFamily="34" charset="0"/>
                  <a:cs typeface="Arial" panose="020B0604020202020204" pitchFamily="34" charset="0"/>
                </a:rPr>
                <a:t>WWW.YORKSJ.AC.UK</a:t>
              </a:r>
            </a:p>
          </p:txBody>
        </p:sp>
        <p:cxnSp>
          <p:nvCxnSpPr>
            <p:cNvPr id="7" name="Straight Connector 6">
              <a:extLst>
                <a:ext uri="{FF2B5EF4-FFF2-40B4-BE49-F238E27FC236}">
                  <a16:creationId xmlns:a16="http://schemas.microsoft.com/office/drawing/2014/main" id="{8AD8C4C8-453B-4F81-8909-8ECAB3800029}"/>
                </a:ext>
              </a:extLst>
            </p:cNvPr>
            <p:cNvCxnSpPr>
              <a:cxnSpLocks/>
            </p:cNvCxnSpPr>
            <p:nvPr/>
          </p:nvCxnSpPr>
          <p:spPr>
            <a:xfrm flipH="1">
              <a:off x="5864727" y="4539843"/>
              <a:ext cx="56338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0" name="Picture 9">
            <a:extLst>
              <a:ext uri="{FF2B5EF4-FFF2-40B4-BE49-F238E27FC236}">
                <a16:creationId xmlns:a16="http://schemas.microsoft.com/office/drawing/2014/main" id="{1CC4A69A-818E-4A28-8E22-DC34F4EC8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3859" y="51032"/>
            <a:ext cx="3680802" cy="1945589"/>
          </a:xfrm>
          <a:prstGeom prst="rect">
            <a:avLst/>
          </a:prstGeom>
        </p:spPr>
      </p:pic>
      <p:sp>
        <p:nvSpPr>
          <p:cNvPr id="2" name="TextBox 1">
            <a:extLst>
              <a:ext uri="{FF2B5EF4-FFF2-40B4-BE49-F238E27FC236}">
                <a16:creationId xmlns:a16="http://schemas.microsoft.com/office/drawing/2014/main" id="{6126ABBD-DA97-4090-8E27-E73F700B1032}"/>
              </a:ext>
            </a:extLst>
          </p:cNvPr>
          <p:cNvSpPr txBox="1"/>
          <p:nvPr/>
        </p:nvSpPr>
        <p:spPr>
          <a:xfrm>
            <a:off x="805343" y="4694504"/>
            <a:ext cx="4789225" cy="400110"/>
          </a:xfrm>
          <a:prstGeom prst="rect">
            <a:avLst/>
          </a:prstGeom>
          <a:noFill/>
        </p:spPr>
        <p:txBody>
          <a:bodyPr wrap="square" rtlCol="0">
            <a:spAutoFit/>
          </a:bodyPr>
          <a:lstStyle/>
          <a:p>
            <a:r>
              <a:rPr lang="en-GB" sz="2000" dirty="0" err="1">
                <a:latin typeface="Arial" panose="020B0604020202020204" pitchFamily="34" charset="0"/>
                <a:cs typeface="Arial" panose="020B0604020202020204" pitchFamily="34" charset="0"/>
              </a:rPr>
              <a:t>Abyasa</a:t>
            </a:r>
            <a:r>
              <a:rPr lang="en-GB" sz="2000" dirty="0">
                <a:latin typeface="Arial" panose="020B0604020202020204" pitchFamily="34" charset="0"/>
                <a:cs typeface="Arial" panose="020B0604020202020204" pitchFamily="34" charset="0"/>
              </a:rPr>
              <a:t> Pro Mentor Portal – User guide</a:t>
            </a:r>
          </a:p>
        </p:txBody>
      </p:sp>
    </p:spTree>
    <p:extLst>
      <p:ext uri="{BB962C8B-B14F-4D97-AF65-F5344CB8AC3E}">
        <p14:creationId xmlns:p14="http://schemas.microsoft.com/office/powerpoint/2010/main" val="337864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access the portal</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r>
              <a:rPr lang="en-GB" sz="2000" dirty="0">
                <a:latin typeface="Arial" panose="020B0604020202020204" pitchFamily="34" charset="0"/>
                <a:cs typeface="Arial" panose="020B0604020202020204" pitchFamily="34" charset="0"/>
              </a:rPr>
              <a:t>You will receive an e-mail with the link to the portal and your login details. Enter these details on the Login Screen.</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lgn="ctr">
              <a:buNone/>
            </a:pPr>
            <a:r>
              <a:rPr lang="en-GB" sz="2000" dirty="0">
                <a:latin typeface="Arial" panose="020B0604020202020204" pitchFamily="34" charset="0"/>
                <a:cs typeface="Arial" panose="020B0604020202020204" pitchFamily="34" charset="0"/>
              </a:rPr>
              <a:t>The link is https://placements.yorksj.ac.uk/pro/</a:t>
            </a: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6" name="Picture 5">
            <a:extLst>
              <a:ext uri="{FF2B5EF4-FFF2-40B4-BE49-F238E27FC236}">
                <a16:creationId xmlns:a16="http://schemas.microsoft.com/office/drawing/2014/main" id="{B2D3DD04-C466-4938-8419-E4EFEC1EE37A}"/>
              </a:ext>
            </a:extLst>
          </p:cNvPr>
          <p:cNvPicPr>
            <a:picLocks noChangeAspect="1"/>
          </p:cNvPicPr>
          <p:nvPr/>
        </p:nvPicPr>
        <p:blipFill>
          <a:blip r:embed="rId3"/>
          <a:stretch>
            <a:fillRect/>
          </a:stretch>
        </p:blipFill>
        <p:spPr>
          <a:xfrm>
            <a:off x="4170061" y="2435438"/>
            <a:ext cx="3592996" cy="2756745"/>
          </a:xfrm>
          <a:prstGeom prst="rect">
            <a:avLst/>
          </a:prstGeom>
        </p:spPr>
      </p:pic>
    </p:spTree>
    <p:extLst>
      <p:ext uri="{BB962C8B-B14F-4D97-AF65-F5344CB8AC3E}">
        <p14:creationId xmlns:p14="http://schemas.microsoft.com/office/powerpoint/2010/main" val="3078365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access the portal</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normAutofit fontScale="92500" lnSpcReduction="10000"/>
          </a:bodyPr>
          <a:lstStyle/>
          <a:p>
            <a:pPr marL="0" indent="0">
              <a:buNone/>
            </a:pPr>
            <a:r>
              <a:rPr lang="en-GB" sz="1800" dirty="0">
                <a:latin typeface="Arial" panose="020B0604020202020204" pitchFamily="34" charset="0"/>
                <a:cs typeface="Arial" panose="020B0604020202020204" pitchFamily="34" charset="0"/>
              </a:rPr>
              <a:t>When you have logged in you will be taken to the Home Page which shows the student teacher(s) you are mentoring. These will be listed under the ‘Teacher Tutor’ tab. You can hide the other tabs by clicking on the ‘eye’ icon if you wish.</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If any of this information is incorrect please let us know at placements@yorksj.ac.uk</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5" name="Picture 4">
            <a:extLst>
              <a:ext uri="{FF2B5EF4-FFF2-40B4-BE49-F238E27FC236}">
                <a16:creationId xmlns:a16="http://schemas.microsoft.com/office/drawing/2014/main" id="{9C73761E-2948-4054-8B14-7CC19CC1C391}"/>
              </a:ext>
            </a:extLst>
          </p:cNvPr>
          <p:cNvPicPr>
            <a:picLocks noChangeAspect="1"/>
          </p:cNvPicPr>
          <p:nvPr/>
        </p:nvPicPr>
        <p:blipFill>
          <a:blip r:embed="rId3"/>
          <a:stretch>
            <a:fillRect/>
          </a:stretch>
        </p:blipFill>
        <p:spPr>
          <a:xfrm>
            <a:off x="2105464" y="2423642"/>
            <a:ext cx="6879260" cy="2991597"/>
          </a:xfrm>
          <a:prstGeom prst="rect">
            <a:avLst/>
          </a:prstGeom>
        </p:spPr>
      </p:pic>
    </p:spTree>
    <p:extLst>
      <p:ext uri="{BB962C8B-B14F-4D97-AF65-F5344CB8AC3E}">
        <p14:creationId xmlns:p14="http://schemas.microsoft.com/office/powerpoint/2010/main" val="31383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change your password</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r>
              <a:rPr lang="en-GB" sz="2000" dirty="0">
                <a:latin typeface="Arial" panose="020B0604020202020204" pitchFamily="34" charset="0"/>
                <a:cs typeface="Arial" panose="020B0604020202020204" pitchFamily="34" charset="0"/>
              </a:rPr>
              <a:t>Click on the ‘Change Password’ tab at the top of the page.</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lgn="ctr">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5" name="Picture 4">
            <a:extLst>
              <a:ext uri="{FF2B5EF4-FFF2-40B4-BE49-F238E27FC236}">
                <a16:creationId xmlns:a16="http://schemas.microsoft.com/office/drawing/2014/main" id="{2776CBA6-9234-495E-B4AF-02760A3FD806}"/>
              </a:ext>
            </a:extLst>
          </p:cNvPr>
          <p:cNvPicPr>
            <a:picLocks noChangeAspect="1"/>
          </p:cNvPicPr>
          <p:nvPr/>
        </p:nvPicPr>
        <p:blipFill>
          <a:blip r:embed="rId3"/>
          <a:stretch>
            <a:fillRect/>
          </a:stretch>
        </p:blipFill>
        <p:spPr>
          <a:xfrm>
            <a:off x="2371267" y="2288463"/>
            <a:ext cx="6999300" cy="2811378"/>
          </a:xfrm>
          <a:prstGeom prst="rect">
            <a:avLst/>
          </a:prstGeom>
          <a:ln>
            <a:solidFill>
              <a:schemeClr val="accent1">
                <a:lumMod val="75000"/>
              </a:schemeClr>
            </a:solidFill>
          </a:ln>
        </p:spPr>
      </p:pic>
      <p:sp>
        <p:nvSpPr>
          <p:cNvPr id="6" name="Oval 5">
            <a:extLst>
              <a:ext uri="{FF2B5EF4-FFF2-40B4-BE49-F238E27FC236}">
                <a16:creationId xmlns:a16="http://schemas.microsoft.com/office/drawing/2014/main" id="{BBAFF3AC-1D14-4ADC-B72F-742B46C06FB9}"/>
              </a:ext>
            </a:extLst>
          </p:cNvPr>
          <p:cNvSpPr/>
          <p:nvPr/>
        </p:nvSpPr>
        <p:spPr>
          <a:xfrm>
            <a:off x="4211274" y="2768324"/>
            <a:ext cx="788566" cy="2097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9257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change your password</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r>
              <a:rPr lang="en-GB" sz="2000" dirty="0">
                <a:latin typeface="Arial" panose="020B0604020202020204" pitchFamily="34" charset="0"/>
                <a:cs typeface="Arial" panose="020B0604020202020204" pitchFamily="34" charset="0"/>
              </a:rPr>
              <a:t>Type in your current password and then your new password twice.</a:t>
            </a:r>
          </a:p>
          <a:p>
            <a:pPr marL="0" indent="0">
              <a:buNone/>
            </a:pPr>
            <a:r>
              <a:rPr lang="en-GB" sz="2000" dirty="0">
                <a:latin typeface="Arial" panose="020B0604020202020204" pitchFamily="34" charset="0"/>
                <a:cs typeface="Arial" panose="020B0604020202020204" pitchFamily="34" charset="0"/>
              </a:rPr>
              <a:t>Then click ‘Change Password’.</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lgn="ctr">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7" name="Picture 6">
            <a:extLst>
              <a:ext uri="{FF2B5EF4-FFF2-40B4-BE49-F238E27FC236}">
                <a16:creationId xmlns:a16="http://schemas.microsoft.com/office/drawing/2014/main" id="{BFBDF6BA-9A90-4A52-AB3F-AE03F7245795}"/>
              </a:ext>
            </a:extLst>
          </p:cNvPr>
          <p:cNvPicPr>
            <a:picLocks noChangeAspect="1"/>
          </p:cNvPicPr>
          <p:nvPr/>
        </p:nvPicPr>
        <p:blipFill>
          <a:blip r:embed="rId3"/>
          <a:stretch>
            <a:fillRect/>
          </a:stretch>
        </p:blipFill>
        <p:spPr>
          <a:xfrm>
            <a:off x="1897345" y="2401485"/>
            <a:ext cx="7757169" cy="3026204"/>
          </a:xfrm>
          <a:prstGeom prst="rect">
            <a:avLst/>
          </a:prstGeom>
        </p:spPr>
      </p:pic>
    </p:spTree>
    <p:extLst>
      <p:ext uri="{BB962C8B-B14F-4D97-AF65-F5344CB8AC3E}">
        <p14:creationId xmlns:p14="http://schemas.microsoft.com/office/powerpoint/2010/main" val="945316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and update reports</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6" name="Picture 5">
            <a:extLst>
              <a:ext uri="{FF2B5EF4-FFF2-40B4-BE49-F238E27FC236}">
                <a16:creationId xmlns:a16="http://schemas.microsoft.com/office/drawing/2014/main" id="{4647DC0D-57A0-4D1B-B413-4A43C4FDFAD7}"/>
              </a:ext>
            </a:extLst>
          </p:cNvPr>
          <p:cNvPicPr>
            <a:picLocks noChangeAspect="1"/>
          </p:cNvPicPr>
          <p:nvPr/>
        </p:nvPicPr>
        <p:blipFill>
          <a:blip r:embed="rId3"/>
          <a:stretch>
            <a:fillRect/>
          </a:stretch>
        </p:blipFill>
        <p:spPr>
          <a:xfrm>
            <a:off x="655375" y="1585595"/>
            <a:ext cx="4554177" cy="2290724"/>
          </a:xfrm>
          <a:prstGeom prst="rect">
            <a:avLst/>
          </a:prstGeom>
        </p:spPr>
      </p:pic>
      <p:sp>
        <p:nvSpPr>
          <p:cNvPr id="7" name="TextBox 6">
            <a:extLst>
              <a:ext uri="{FF2B5EF4-FFF2-40B4-BE49-F238E27FC236}">
                <a16:creationId xmlns:a16="http://schemas.microsoft.com/office/drawing/2014/main" id="{B6EEB3C5-C883-4BB8-AC36-97916E903AE3}"/>
              </a:ext>
            </a:extLst>
          </p:cNvPr>
          <p:cNvSpPr txBox="1"/>
          <p:nvPr/>
        </p:nvSpPr>
        <p:spPr>
          <a:xfrm>
            <a:off x="637572" y="3914587"/>
            <a:ext cx="3866288"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1. Start by clicking on the student you wish to add or edit reports for.</a:t>
            </a:r>
          </a:p>
          <a:p>
            <a:endParaRPr lang="en-GB" dirty="0"/>
          </a:p>
        </p:txBody>
      </p:sp>
      <p:sp>
        <p:nvSpPr>
          <p:cNvPr id="9" name="Oval 8">
            <a:extLst>
              <a:ext uri="{FF2B5EF4-FFF2-40B4-BE49-F238E27FC236}">
                <a16:creationId xmlns:a16="http://schemas.microsoft.com/office/drawing/2014/main" id="{033BC7AB-C2E0-4302-8E9B-511160566062}"/>
              </a:ext>
            </a:extLst>
          </p:cNvPr>
          <p:cNvSpPr/>
          <p:nvPr/>
        </p:nvSpPr>
        <p:spPr>
          <a:xfrm>
            <a:off x="762142" y="3078760"/>
            <a:ext cx="605262" cy="1677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44753343-3BCA-48A1-A899-C38F29951C2B}"/>
              </a:ext>
            </a:extLst>
          </p:cNvPr>
          <p:cNvSpPr txBox="1"/>
          <p:nvPr/>
        </p:nvSpPr>
        <p:spPr>
          <a:xfrm>
            <a:off x="6517674" y="4511822"/>
            <a:ext cx="5210003"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2. You will see the student’s timeline. If you scroll down you will see previous reports which have been submitted or where the deadline has passed. If you scroll up you will see upcoming reports.</a:t>
            </a:r>
          </a:p>
        </p:txBody>
      </p:sp>
      <p:pic>
        <p:nvPicPr>
          <p:cNvPr id="4" name="Picture 3">
            <a:extLst>
              <a:ext uri="{FF2B5EF4-FFF2-40B4-BE49-F238E27FC236}">
                <a16:creationId xmlns:a16="http://schemas.microsoft.com/office/drawing/2014/main" id="{3C0123AC-3CBC-4090-9C1E-CA66E4B03484}"/>
              </a:ext>
            </a:extLst>
          </p:cNvPr>
          <p:cNvPicPr>
            <a:picLocks noChangeAspect="1"/>
          </p:cNvPicPr>
          <p:nvPr/>
        </p:nvPicPr>
        <p:blipFill>
          <a:blip r:embed="rId4"/>
          <a:stretch>
            <a:fillRect/>
          </a:stretch>
        </p:blipFill>
        <p:spPr>
          <a:xfrm>
            <a:off x="6485389" y="1349398"/>
            <a:ext cx="4997852" cy="3035210"/>
          </a:xfrm>
          <a:prstGeom prst="rect">
            <a:avLst/>
          </a:prstGeom>
        </p:spPr>
      </p:pic>
    </p:spTree>
    <p:extLst>
      <p:ext uri="{BB962C8B-B14F-4D97-AF65-F5344CB8AC3E}">
        <p14:creationId xmlns:p14="http://schemas.microsoft.com/office/powerpoint/2010/main" val="219652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and update reports</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9266311" y="1268494"/>
            <a:ext cx="1846785" cy="1843402"/>
          </a:xfrm>
        </p:spPr>
        <p:txBody>
          <a:bodyPr/>
          <a:lstStyle/>
          <a:p>
            <a:pPr marL="0" indent="0">
              <a:buNone/>
            </a:pPr>
            <a:r>
              <a:rPr lang="en-GB" sz="1400" dirty="0">
                <a:latin typeface="Arial" panose="020B0604020202020204" pitchFamily="34" charset="0"/>
                <a:cs typeface="Arial" panose="020B0604020202020204" pitchFamily="34" charset="0"/>
              </a:rPr>
              <a:t>Remember, once you change the completion phase to ‘Complete’ it is no longer editable. Submit the report as ‘Incomplete’ if you still need to make amendments.</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4" name="TextBox 3">
            <a:extLst>
              <a:ext uri="{FF2B5EF4-FFF2-40B4-BE49-F238E27FC236}">
                <a16:creationId xmlns:a16="http://schemas.microsoft.com/office/drawing/2014/main" id="{CD2EC118-805A-4138-8DB8-55981DB5107D}"/>
              </a:ext>
            </a:extLst>
          </p:cNvPr>
          <p:cNvSpPr txBox="1"/>
          <p:nvPr/>
        </p:nvSpPr>
        <p:spPr>
          <a:xfrm>
            <a:off x="708759" y="1690688"/>
            <a:ext cx="9123138" cy="369332"/>
          </a:xfrm>
          <a:prstGeom prst="rect">
            <a:avLst/>
          </a:prstGeom>
          <a:noFill/>
        </p:spPr>
        <p:txBody>
          <a:bodyPr wrap="square" rtlCol="0">
            <a:spAutoFit/>
          </a:bodyPr>
          <a:lstStyle/>
          <a:p>
            <a:r>
              <a:rPr lang="en-GB" dirty="0"/>
              <a:t>3. If you wish to edit a previous report select ‘View’ on that report. </a:t>
            </a:r>
          </a:p>
        </p:txBody>
      </p:sp>
      <p:pic>
        <p:nvPicPr>
          <p:cNvPr id="5" name="Picture 4">
            <a:extLst>
              <a:ext uri="{FF2B5EF4-FFF2-40B4-BE49-F238E27FC236}">
                <a16:creationId xmlns:a16="http://schemas.microsoft.com/office/drawing/2014/main" id="{76D7FD47-5D4E-4919-A034-6824B763D46F}"/>
              </a:ext>
            </a:extLst>
          </p:cNvPr>
          <p:cNvPicPr>
            <a:picLocks noChangeAspect="1"/>
          </p:cNvPicPr>
          <p:nvPr/>
        </p:nvPicPr>
        <p:blipFill>
          <a:blip r:embed="rId3"/>
          <a:stretch>
            <a:fillRect/>
          </a:stretch>
        </p:blipFill>
        <p:spPr>
          <a:xfrm>
            <a:off x="3614736" y="2224033"/>
            <a:ext cx="2481264" cy="1195388"/>
          </a:xfrm>
          <a:prstGeom prst="rect">
            <a:avLst/>
          </a:prstGeom>
        </p:spPr>
      </p:pic>
      <p:sp>
        <p:nvSpPr>
          <p:cNvPr id="6" name="TextBox 5">
            <a:extLst>
              <a:ext uri="{FF2B5EF4-FFF2-40B4-BE49-F238E27FC236}">
                <a16:creationId xmlns:a16="http://schemas.microsoft.com/office/drawing/2014/main" id="{396267C9-B58E-49CF-A821-759097D956D3}"/>
              </a:ext>
            </a:extLst>
          </p:cNvPr>
          <p:cNvSpPr txBox="1"/>
          <p:nvPr/>
        </p:nvSpPr>
        <p:spPr>
          <a:xfrm>
            <a:off x="708759" y="3649211"/>
            <a:ext cx="7587953" cy="646331"/>
          </a:xfrm>
          <a:prstGeom prst="rect">
            <a:avLst/>
          </a:prstGeom>
          <a:noFill/>
        </p:spPr>
        <p:txBody>
          <a:bodyPr wrap="square" rtlCol="0">
            <a:spAutoFit/>
          </a:bodyPr>
          <a:lstStyle/>
          <a:p>
            <a:r>
              <a:rPr lang="en-GB" dirty="0"/>
              <a:t>4. The report will then appear and you can begin editing and follow the report to the end by clicking ‘Next’ and then ‘Submit’.</a:t>
            </a:r>
          </a:p>
        </p:txBody>
      </p:sp>
      <p:pic>
        <p:nvPicPr>
          <p:cNvPr id="7" name="Picture 6">
            <a:extLst>
              <a:ext uri="{FF2B5EF4-FFF2-40B4-BE49-F238E27FC236}">
                <a16:creationId xmlns:a16="http://schemas.microsoft.com/office/drawing/2014/main" id="{3FBAD572-A353-4C39-BDBD-19E08AB6AD02}"/>
              </a:ext>
            </a:extLst>
          </p:cNvPr>
          <p:cNvPicPr>
            <a:picLocks noChangeAspect="1"/>
          </p:cNvPicPr>
          <p:nvPr/>
        </p:nvPicPr>
        <p:blipFill>
          <a:blip r:embed="rId4"/>
          <a:stretch>
            <a:fillRect/>
          </a:stretch>
        </p:blipFill>
        <p:spPr>
          <a:xfrm>
            <a:off x="868136" y="4295542"/>
            <a:ext cx="3401943" cy="2175908"/>
          </a:xfrm>
          <a:prstGeom prst="rect">
            <a:avLst/>
          </a:prstGeom>
        </p:spPr>
      </p:pic>
      <p:pic>
        <p:nvPicPr>
          <p:cNvPr id="9" name="Picture 8">
            <a:extLst>
              <a:ext uri="{FF2B5EF4-FFF2-40B4-BE49-F238E27FC236}">
                <a16:creationId xmlns:a16="http://schemas.microsoft.com/office/drawing/2014/main" id="{2CABF8C6-0D70-4857-9C40-B404B2C0E446}"/>
              </a:ext>
            </a:extLst>
          </p:cNvPr>
          <p:cNvPicPr>
            <a:picLocks noChangeAspect="1"/>
          </p:cNvPicPr>
          <p:nvPr/>
        </p:nvPicPr>
        <p:blipFill>
          <a:blip r:embed="rId5"/>
          <a:stretch>
            <a:fillRect/>
          </a:stretch>
        </p:blipFill>
        <p:spPr>
          <a:xfrm>
            <a:off x="5684677" y="4295541"/>
            <a:ext cx="3312307" cy="2175907"/>
          </a:xfrm>
          <a:prstGeom prst="rect">
            <a:avLst/>
          </a:prstGeom>
        </p:spPr>
      </p:pic>
      <p:sp>
        <p:nvSpPr>
          <p:cNvPr id="14" name="Arrow: Left 13">
            <a:extLst>
              <a:ext uri="{FF2B5EF4-FFF2-40B4-BE49-F238E27FC236}">
                <a16:creationId xmlns:a16="http://schemas.microsoft.com/office/drawing/2014/main" id="{91C964CA-FC89-4403-8C34-BCDCB30DA3E4}"/>
              </a:ext>
            </a:extLst>
          </p:cNvPr>
          <p:cNvSpPr/>
          <p:nvPr/>
        </p:nvSpPr>
        <p:spPr>
          <a:xfrm>
            <a:off x="6077825" y="3208789"/>
            <a:ext cx="562059" cy="14912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Left 14">
            <a:extLst>
              <a:ext uri="{FF2B5EF4-FFF2-40B4-BE49-F238E27FC236}">
                <a16:creationId xmlns:a16="http://schemas.microsoft.com/office/drawing/2014/main" id="{3A9FBE57-CFD5-4B29-9793-BACCD0A74B5C}"/>
              </a:ext>
            </a:extLst>
          </p:cNvPr>
          <p:cNvSpPr/>
          <p:nvPr/>
        </p:nvSpPr>
        <p:spPr>
          <a:xfrm>
            <a:off x="4310786" y="6273800"/>
            <a:ext cx="486479" cy="1236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Left 15">
            <a:extLst>
              <a:ext uri="{FF2B5EF4-FFF2-40B4-BE49-F238E27FC236}">
                <a16:creationId xmlns:a16="http://schemas.microsoft.com/office/drawing/2014/main" id="{02F116EC-2830-4E11-B9C0-80589077FD35}"/>
              </a:ext>
            </a:extLst>
          </p:cNvPr>
          <p:cNvSpPr/>
          <p:nvPr/>
        </p:nvSpPr>
        <p:spPr>
          <a:xfrm>
            <a:off x="9037691" y="6277336"/>
            <a:ext cx="486479" cy="1236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517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and update reports</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4" name="TextBox 3">
            <a:extLst>
              <a:ext uri="{FF2B5EF4-FFF2-40B4-BE49-F238E27FC236}">
                <a16:creationId xmlns:a16="http://schemas.microsoft.com/office/drawing/2014/main" id="{EA78291F-F85D-43A2-968F-6FD8D86B9DAE}"/>
              </a:ext>
            </a:extLst>
          </p:cNvPr>
          <p:cNvSpPr txBox="1"/>
          <p:nvPr/>
        </p:nvSpPr>
        <p:spPr>
          <a:xfrm>
            <a:off x="659395" y="1719182"/>
            <a:ext cx="7863817" cy="646331"/>
          </a:xfrm>
          <a:prstGeom prst="rect">
            <a:avLst/>
          </a:prstGeom>
          <a:noFill/>
        </p:spPr>
        <p:txBody>
          <a:bodyPr wrap="square" rtlCol="0">
            <a:spAutoFit/>
          </a:bodyPr>
          <a:lstStyle/>
          <a:p>
            <a:r>
              <a:rPr lang="en-GB" dirty="0"/>
              <a:t>5. If you wish to submit an upcoming report click ‘Add Now’ on the report you want to add.</a:t>
            </a:r>
          </a:p>
        </p:txBody>
      </p:sp>
      <p:pic>
        <p:nvPicPr>
          <p:cNvPr id="5" name="Picture 4">
            <a:extLst>
              <a:ext uri="{FF2B5EF4-FFF2-40B4-BE49-F238E27FC236}">
                <a16:creationId xmlns:a16="http://schemas.microsoft.com/office/drawing/2014/main" id="{B9B8194B-7D0A-49BB-A24B-1FA89E384E1C}"/>
              </a:ext>
            </a:extLst>
          </p:cNvPr>
          <p:cNvPicPr>
            <a:picLocks noChangeAspect="1"/>
          </p:cNvPicPr>
          <p:nvPr/>
        </p:nvPicPr>
        <p:blipFill>
          <a:blip r:embed="rId3"/>
          <a:stretch>
            <a:fillRect/>
          </a:stretch>
        </p:blipFill>
        <p:spPr>
          <a:xfrm>
            <a:off x="8246157" y="1585595"/>
            <a:ext cx="2816713" cy="1362753"/>
          </a:xfrm>
          <a:prstGeom prst="rect">
            <a:avLst/>
          </a:prstGeom>
        </p:spPr>
      </p:pic>
      <p:sp>
        <p:nvSpPr>
          <p:cNvPr id="6" name="Arrow: Left 5">
            <a:extLst>
              <a:ext uri="{FF2B5EF4-FFF2-40B4-BE49-F238E27FC236}">
                <a16:creationId xmlns:a16="http://schemas.microsoft.com/office/drawing/2014/main" id="{921AB509-CA55-4EE7-A8E9-28DA8AF3BFA9}"/>
              </a:ext>
            </a:extLst>
          </p:cNvPr>
          <p:cNvSpPr/>
          <p:nvPr/>
        </p:nvSpPr>
        <p:spPr>
          <a:xfrm>
            <a:off x="10968494" y="2704397"/>
            <a:ext cx="511729" cy="1679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A9BEB97C-5D9C-4E33-AF4E-AB2B7C6E4C13}"/>
              </a:ext>
            </a:extLst>
          </p:cNvPr>
          <p:cNvPicPr>
            <a:picLocks noChangeAspect="1"/>
          </p:cNvPicPr>
          <p:nvPr/>
        </p:nvPicPr>
        <p:blipFill>
          <a:blip r:embed="rId4"/>
          <a:stretch>
            <a:fillRect/>
          </a:stretch>
        </p:blipFill>
        <p:spPr>
          <a:xfrm>
            <a:off x="762142" y="4325189"/>
            <a:ext cx="4698822" cy="1154452"/>
          </a:xfrm>
          <a:prstGeom prst="rect">
            <a:avLst/>
          </a:prstGeom>
        </p:spPr>
      </p:pic>
      <p:sp>
        <p:nvSpPr>
          <p:cNvPr id="9" name="TextBox 8">
            <a:extLst>
              <a:ext uri="{FF2B5EF4-FFF2-40B4-BE49-F238E27FC236}">
                <a16:creationId xmlns:a16="http://schemas.microsoft.com/office/drawing/2014/main" id="{B893B225-4439-4AFD-B697-0ADD90BBF143}"/>
              </a:ext>
            </a:extLst>
          </p:cNvPr>
          <p:cNvSpPr txBox="1"/>
          <p:nvPr/>
        </p:nvSpPr>
        <p:spPr>
          <a:xfrm>
            <a:off x="659395" y="2768324"/>
            <a:ext cx="6176307" cy="1477328"/>
          </a:xfrm>
          <a:prstGeom prst="rect">
            <a:avLst/>
          </a:prstGeom>
          <a:noFill/>
        </p:spPr>
        <p:txBody>
          <a:bodyPr wrap="square" rtlCol="0">
            <a:spAutoFit/>
          </a:bodyPr>
          <a:lstStyle/>
          <a:p>
            <a:r>
              <a:rPr lang="en-GB" dirty="0"/>
              <a:t>6. The date will be pre-populated. On the ‘Link to a placement’ drop down menu choose the correct placement which relates to this report. This will then take you to a screen where you can complete the report by filling in the boxes and clicking ‘Next’ and then ‘Submit’.</a:t>
            </a:r>
          </a:p>
        </p:txBody>
      </p:sp>
      <p:pic>
        <p:nvPicPr>
          <p:cNvPr id="14" name="Picture 13">
            <a:extLst>
              <a:ext uri="{FF2B5EF4-FFF2-40B4-BE49-F238E27FC236}">
                <a16:creationId xmlns:a16="http://schemas.microsoft.com/office/drawing/2014/main" id="{E38BD471-0499-4F68-935F-22D03E71E75C}"/>
              </a:ext>
            </a:extLst>
          </p:cNvPr>
          <p:cNvPicPr>
            <a:picLocks noChangeAspect="1"/>
          </p:cNvPicPr>
          <p:nvPr/>
        </p:nvPicPr>
        <p:blipFill>
          <a:blip r:embed="rId5"/>
          <a:stretch>
            <a:fillRect/>
          </a:stretch>
        </p:blipFill>
        <p:spPr>
          <a:xfrm>
            <a:off x="6910908" y="3482682"/>
            <a:ext cx="3271379" cy="2111420"/>
          </a:xfrm>
          <a:prstGeom prst="rect">
            <a:avLst/>
          </a:prstGeom>
        </p:spPr>
      </p:pic>
      <p:sp>
        <p:nvSpPr>
          <p:cNvPr id="15" name="Arrow: Left 14">
            <a:extLst>
              <a:ext uri="{FF2B5EF4-FFF2-40B4-BE49-F238E27FC236}">
                <a16:creationId xmlns:a16="http://schemas.microsoft.com/office/drawing/2014/main" id="{46C07D1C-86F6-46C3-9997-75DF72EAEB33}"/>
              </a:ext>
            </a:extLst>
          </p:cNvPr>
          <p:cNvSpPr/>
          <p:nvPr/>
        </p:nvSpPr>
        <p:spPr>
          <a:xfrm>
            <a:off x="5047866" y="4723165"/>
            <a:ext cx="466453" cy="1792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FB274F94-DE8E-4DAE-81CD-D7A23A0156D6}"/>
              </a:ext>
            </a:extLst>
          </p:cNvPr>
          <p:cNvSpPr/>
          <p:nvPr/>
        </p:nvSpPr>
        <p:spPr>
          <a:xfrm>
            <a:off x="6078136" y="4649178"/>
            <a:ext cx="495864" cy="327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930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set a form to ‘Complete’</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4" name="TextBox 3">
            <a:extLst>
              <a:ext uri="{FF2B5EF4-FFF2-40B4-BE49-F238E27FC236}">
                <a16:creationId xmlns:a16="http://schemas.microsoft.com/office/drawing/2014/main" id="{EA78291F-F85D-43A2-968F-6FD8D86B9DAE}"/>
              </a:ext>
            </a:extLst>
          </p:cNvPr>
          <p:cNvSpPr txBox="1"/>
          <p:nvPr/>
        </p:nvSpPr>
        <p:spPr>
          <a:xfrm>
            <a:off x="659395" y="1719182"/>
            <a:ext cx="10405680" cy="646331"/>
          </a:xfrm>
          <a:prstGeom prst="rect">
            <a:avLst/>
          </a:prstGeom>
          <a:noFill/>
        </p:spPr>
        <p:txBody>
          <a:bodyPr wrap="square" rtlCol="0">
            <a:spAutoFit/>
          </a:bodyPr>
          <a:lstStyle/>
          <a:p>
            <a:r>
              <a:rPr lang="en-GB" dirty="0"/>
              <a:t>1. When you are happy that a form is completed and will need no further editing then you need to mark it as ‘Complete’ to make it final. </a:t>
            </a:r>
          </a:p>
        </p:txBody>
      </p:sp>
      <p:pic>
        <p:nvPicPr>
          <p:cNvPr id="17" name="Picture 16">
            <a:extLst>
              <a:ext uri="{FF2B5EF4-FFF2-40B4-BE49-F238E27FC236}">
                <a16:creationId xmlns:a16="http://schemas.microsoft.com/office/drawing/2014/main" id="{C362A0D5-68D2-41C3-A26D-E4389492500D}"/>
              </a:ext>
            </a:extLst>
          </p:cNvPr>
          <p:cNvPicPr>
            <a:picLocks noChangeAspect="1"/>
          </p:cNvPicPr>
          <p:nvPr/>
        </p:nvPicPr>
        <p:blipFill>
          <a:blip r:embed="rId3"/>
          <a:stretch>
            <a:fillRect/>
          </a:stretch>
        </p:blipFill>
        <p:spPr>
          <a:xfrm>
            <a:off x="865515" y="2415504"/>
            <a:ext cx="3997075" cy="2698115"/>
          </a:xfrm>
          <a:prstGeom prst="rect">
            <a:avLst/>
          </a:prstGeom>
        </p:spPr>
      </p:pic>
      <p:sp>
        <p:nvSpPr>
          <p:cNvPr id="18" name="TextBox 17">
            <a:extLst>
              <a:ext uri="{FF2B5EF4-FFF2-40B4-BE49-F238E27FC236}">
                <a16:creationId xmlns:a16="http://schemas.microsoft.com/office/drawing/2014/main" id="{52AE334C-2355-4A81-8763-51E419A935E9}"/>
              </a:ext>
            </a:extLst>
          </p:cNvPr>
          <p:cNvSpPr txBox="1"/>
          <p:nvPr/>
        </p:nvSpPr>
        <p:spPr>
          <a:xfrm>
            <a:off x="762141" y="5335398"/>
            <a:ext cx="9136867" cy="923330"/>
          </a:xfrm>
          <a:prstGeom prst="rect">
            <a:avLst/>
          </a:prstGeom>
          <a:noFill/>
        </p:spPr>
        <p:txBody>
          <a:bodyPr wrap="square" rtlCol="0">
            <a:spAutoFit/>
          </a:bodyPr>
          <a:lstStyle/>
          <a:p>
            <a:r>
              <a:rPr lang="en-GB" dirty="0"/>
              <a:t>2. To do this you need to choose ‘Complete’ from the drop down box entitled ‘Completion Phase’ and then press ‘Submit’. Once this has been done all users will only be able to view the form and no further edits are possible.</a:t>
            </a:r>
          </a:p>
        </p:txBody>
      </p:sp>
      <p:sp>
        <p:nvSpPr>
          <p:cNvPr id="19" name="Arrow: Left 18">
            <a:extLst>
              <a:ext uri="{FF2B5EF4-FFF2-40B4-BE49-F238E27FC236}">
                <a16:creationId xmlns:a16="http://schemas.microsoft.com/office/drawing/2014/main" id="{25746C63-4824-4D05-AFD1-BCE27D411B89}"/>
              </a:ext>
            </a:extLst>
          </p:cNvPr>
          <p:cNvSpPr/>
          <p:nvPr/>
        </p:nvSpPr>
        <p:spPr>
          <a:xfrm>
            <a:off x="3059185" y="3781146"/>
            <a:ext cx="671120" cy="26688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B1A6CE3F-0D74-405A-8842-56B081A3D206}"/>
              </a:ext>
            </a:extLst>
          </p:cNvPr>
          <p:cNvPicPr>
            <a:picLocks noChangeAspect="1"/>
          </p:cNvPicPr>
          <p:nvPr/>
        </p:nvPicPr>
        <p:blipFill>
          <a:blip r:embed="rId4"/>
          <a:stretch>
            <a:fillRect/>
          </a:stretch>
        </p:blipFill>
        <p:spPr>
          <a:xfrm>
            <a:off x="6674265" y="2267556"/>
            <a:ext cx="4141036" cy="2868856"/>
          </a:xfrm>
          <a:prstGeom prst="rect">
            <a:avLst/>
          </a:prstGeom>
        </p:spPr>
      </p:pic>
      <p:sp>
        <p:nvSpPr>
          <p:cNvPr id="22" name="Arrow: Left 21">
            <a:extLst>
              <a:ext uri="{FF2B5EF4-FFF2-40B4-BE49-F238E27FC236}">
                <a16:creationId xmlns:a16="http://schemas.microsoft.com/office/drawing/2014/main" id="{F636C3BB-1C0F-49F5-9FB4-2F15D9A7C178}"/>
              </a:ext>
            </a:extLst>
          </p:cNvPr>
          <p:cNvSpPr/>
          <p:nvPr/>
        </p:nvSpPr>
        <p:spPr>
          <a:xfrm>
            <a:off x="9227888" y="3750901"/>
            <a:ext cx="671120" cy="26688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AA399469-6674-4A03-B1E9-AC24F702181A}"/>
              </a:ext>
            </a:extLst>
          </p:cNvPr>
          <p:cNvSpPr/>
          <p:nvPr/>
        </p:nvSpPr>
        <p:spPr>
          <a:xfrm>
            <a:off x="5446969" y="35502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339F27F0-2F5F-4D9C-B711-93FF7812BEAD}"/>
              </a:ext>
            </a:extLst>
          </p:cNvPr>
          <p:cNvSpPr/>
          <p:nvPr/>
        </p:nvSpPr>
        <p:spPr>
          <a:xfrm>
            <a:off x="10284301" y="4737055"/>
            <a:ext cx="584382" cy="304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2902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565</Words>
  <Application>Microsoft Office PowerPoint</Application>
  <PresentationFormat>Widescreen</PresentationFormat>
  <Paragraphs>100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How to access the portal</vt:lpstr>
      <vt:lpstr>How to access the portal</vt:lpstr>
      <vt:lpstr>How to change your password</vt:lpstr>
      <vt:lpstr>How to change your password</vt:lpstr>
      <vt:lpstr>How to view and update reports</vt:lpstr>
      <vt:lpstr>How to view and update reports</vt:lpstr>
      <vt:lpstr>How to view and update reports</vt:lpstr>
      <vt:lpstr>How to set a form to ‘Complete’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Pittard</dc:creator>
  <cp:lastModifiedBy>Nicola Thompson</cp:lastModifiedBy>
  <cp:revision>40</cp:revision>
  <dcterms:created xsi:type="dcterms:W3CDTF">2019-01-30T13:34:57Z</dcterms:created>
  <dcterms:modified xsi:type="dcterms:W3CDTF">2019-09-19T14:47:49Z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610657</vt:lpwstr>
  </property>
  <property fmtid="{D5CDD505-2E9C-101B-9397-08002B2CF9AE}" pid="3" name="NXPowerLiteSettings">
    <vt:lpwstr>C7000400038000</vt:lpwstr>
  </property>
  <property fmtid="{D5CDD505-2E9C-101B-9397-08002B2CF9AE}" pid="4" name="NXPowerLiteVersion">
    <vt:lpwstr>S8.2.2</vt:lpwstr>
  </property>
</Properties>
</file>