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54" r:id="rId7"/>
    <p:sldId id="353" r:id="rId8"/>
    <p:sldId id="262" r:id="rId9"/>
    <p:sldId id="317" r:id="rId10"/>
    <p:sldId id="316" r:id="rId11"/>
    <p:sldId id="261" r:id="rId12"/>
    <p:sldId id="263" r:id="rId13"/>
    <p:sldId id="326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Carpenter (J.Carpenter)" userId="3edc07b0-0d4b-46e5-8e74-41d78da84290" providerId="ADAL" clId="{5F6DF8D3-60AB-4BC7-AE97-6F752BF4109E}"/>
    <pc:docChg chg="modSld">
      <pc:chgData name="Jenny Carpenter (J.Carpenter)" userId="3edc07b0-0d4b-46e5-8e74-41d78da84290" providerId="ADAL" clId="{5F6DF8D3-60AB-4BC7-AE97-6F752BF4109E}" dt="2020-01-22T10:18:33.847" v="2"/>
      <pc:docMkLst>
        <pc:docMk/>
      </pc:docMkLst>
      <pc:sldChg chg="addSp delSp">
        <pc:chgData name="Jenny Carpenter (J.Carpenter)" userId="3edc07b0-0d4b-46e5-8e74-41d78da84290" providerId="ADAL" clId="{5F6DF8D3-60AB-4BC7-AE97-6F752BF4109E}" dt="2020-01-22T10:18:33.847" v="2"/>
        <pc:sldMkLst>
          <pc:docMk/>
          <pc:sldMk cId="2840093791" sldId="260"/>
        </pc:sldMkLst>
        <pc:spChg chg="del">
          <ac:chgData name="Jenny Carpenter (J.Carpenter)" userId="3edc07b0-0d4b-46e5-8e74-41d78da84290" providerId="ADAL" clId="{5F6DF8D3-60AB-4BC7-AE97-6F752BF4109E}" dt="2020-01-22T10:18:21.751" v="0"/>
          <ac:spMkLst>
            <pc:docMk/>
            <pc:sldMk cId="2840093791" sldId="260"/>
            <ac:spMk id="2" creationId="{2564E4FE-3102-4AE3-A9D8-D9379048C802}"/>
          </ac:spMkLst>
        </pc:spChg>
        <pc:spChg chg="add del">
          <ac:chgData name="Jenny Carpenter (J.Carpenter)" userId="3edc07b0-0d4b-46e5-8e74-41d78da84290" providerId="ADAL" clId="{5F6DF8D3-60AB-4BC7-AE97-6F752BF4109E}" dt="2020-01-22T10:18:33.847" v="2"/>
          <ac:spMkLst>
            <pc:docMk/>
            <pc:sldMk cId="2840093791" sldId="260"/>
            <ac:spMk id="3" creationId="{E1FE4A27-669C-4725-9A90-83C318CC49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3312-0491-4EEC-A8BB-28CE4A03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5F27F-6740-47FD-A3C4-72CF0ABCA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A13D5-5CE6-4383-90C4-0D76AE39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7489F-1A89-4725-9170-E90E3001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C7E49-8A4C-47EC-870B-4119E923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17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43B3-824B-4B19-BB63-2D983178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8F069-DDA4-4D95-B878-C942332E4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C76C-458E-47E7-A772-24777596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6EA0C-96B1-4DE5-BB11-1A86C642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40EB-9E72-466B-A99E-4424DD84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3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6920D-9696-488E-985F-9EC237C05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69A82-D94A-47B3-85C5-748BD7245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01152-BA62-4051-AE89-26DB37AE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7C41-7BC8-4551-80C8-3ED2FBF2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9A3DE-829A-4549-AA38-A8B84377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1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54EA-B0C1-4039-8DE7-CD414D49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14A0-533D-4BC6-A09C-F2A815C8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9D244-270A-4869-8EB6-A1194FD4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D64E8-5782-42C8-86CF-07A047CB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943C4-2665-4EBA-82A7-DB6A3E92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1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D6DE-1459-452E-A5C4-459C1A05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91682-609C-4147-9665-C1A9E15F9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55DF9-EED8-44A5-A085-66B9A4C5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D98E9-327D-4DA4-A57D-80299950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7251C-52D5-4318-8708-6700EDF9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9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2344-3AF8-4FCA-80E2-3C5C6B5A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EB13-0FFA-426A-886F-3A5866452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8DAD4-F8D6-403D-8ABA-EA7430FF2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056A6-5518-4387-80D2-D577C0FE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F99-1556-4F59-B100-20ED8497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E0C6B-1244-428A-BE92-B079DD37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A00E-FDAD-4BB6-8D2C-C9DF8771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18CB2-B5DC-4099-BC89-701CAFA13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4B762-CA3D-4E3A-8678-FD2500B27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D9CED-0821-4197-8F0B-B0411F2E2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0787E-18DA-4990-918D-0CD52E2E8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A26E5-0248-4832-9E9C-2E99A928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E9AC7-2D2B-4DB3-9E84-52D5F266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AD8B0-C184-4428-955B-243E83F2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9E92-D67E-40EB-B79E-EAADAA41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5068B-7870-4FBA-926D-0E84D02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DA0-926E-4D4E-9F2E-796ECF16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E1A86-5062-4EDD-BDD4-89B87838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1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32D40-C94A-420D-AB93-9FEC887E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C133B-F698-46D1-9C90-334F20C4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83621-9355-4970-AD18-A2766F06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1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23FE-1A85-4A83-93EF-5094C448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F02E-7F27-4FC7-8FCC-723984491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4380B-E7AF-445A-8B45-08D199529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B8A5C-99B9-4B54-B0C5-73D944EA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DD586-7B2E-4942-B561-3A19541B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334FC-5C7D-4977-96F2-0FDBD396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9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B2A2-B9C5-4461-86A1-FBD335F4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3665A-90B4-4CDC-9530-6C819691C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45DBF-24E4-4587-8EF6-6BBD36E3D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AA1FB-B39B-4EBA-A9C8-9FDA52A6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FD4F1-104A-4B61-955D-AC38CB56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E9A21-686A-44B6-8061-FCCD3404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92C05-3B74-40A7-9774-E3264277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09DD-66E7-423C-9E24-748210024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939E5-3D5C-46C8-8475-A1631CA69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908D-35E1-45EB-8723-707E99A759A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947E1-FA7F-4F29-9452-E6DEAE25C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2936-8BD0-4E96-B881-0AFA7F9D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B4ED-DB9F-466E-B2F4-74BCF996C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register.gotowebinar.com%2Frecording%2FviewRecording%2F905731902977809410%2F1669702269470766604%2Fc.elbraramsay%40yorksj.ac.uk%3FregistrantKey%3D5396235248050693900%26type%3DATTENDEEEMAILRECORDINGLINK&amp;data=02%7C01%7CJ.Carpenter%40yorksj.ac.uk%7Cae8874fa7653445cff8d08d79848faa1%7C5c8ae38ef85b4309b7ec862815a37aee%7C1%7C0%7C637145311511450155&amp;sdata=EjgxdM5A0y9RV0wl%2FmqhU56Ywijn4huTroEAjztCqkk%3D&amp;reserved=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208F67-3FF1-42F2-8A17-BA0D10B1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2AC25-9B82-4AC4-8466-01D832B0A574}"/>
              </a:ext>
            </a:extLst>
          </p:cNvPr>
          <p:cNvSpPr/>
          <p:nvPr/>
        </p:nvSpPr>
        <p:spPr>
          <a:xfrm>
            <a:off x="5613514" y="5877987"/>
            <a:ext cx="5711193" cy="33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17217-8218-4E7E-BDAD-70799E11A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20830" r="13429" b="21934"/>
          <a:stretch/>
        </p:blipFill>
        <p:spPr>
          <a:xfrm>
            <a:off x="606057" y="543590"/>
            <a:ext cx="4625162" cy="1862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CAA77B-D03B-480B-9A78-152F927F2A7D}"/>
              </a:ext>
            </a:extLst>
          </p:cNvPr>
          <p:cNvSpPr txBox="1"/>
          <p:nvPr/>
        </p:nvSpPr>
        <p:spPr>
          <a:xfrm>
            <a:off x="2263914" y="2705637"/>
            <a:ext cx="8327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Link Tutors and Mentors</a:t>
            </a:r>
          </a:p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Meeting</a:t>
            </a:r>
          </a:p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22.01.20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DF5010-A352-4D0F-8995-0F0DC838BC52}"/>
              </a:ext>
            </a:extLst>
          </p:cNvPr>
          <p:cNvCxnSpPr>
            <a:cxnSpLocks/>
          </p:cNvCxnSpPr>
          <p:nvPr/>
        </p:nvCxnSpPr>
        <p:spPr>
          <a:xfrm flipH="1">
            <a:off x="2108511" y="2686770"/>
            <a:ext cx="9216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3AA32B-F69B-4C82-B097-619F5A0307EA}"/>
              </a:ext>
            </a:extLst>
          </p:cNvPr>
          <p:cNvCxnSpPr>
            <a:cxnSpLocks/>
          </p:cNvCxnSpPr>
          <p:nvPr/>
        </p:nvCxnSpPr>
        <p:spPr>
          <a:xfrm flipV="1">
            <a:off x="2108511" y="3070959"/>
            <a:ext cx="11167" cy="11533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1D89AF-A35C-4A1E-B0ED-3753F55BCDC2}"/>
              </a:ext>
            </a:extLst>
          </p:cNvPr>
          <p:cNvCxnSpPr>
            <a:cxnSpLocks/>
          </p:cNvCxnSpPr>
          <p:nvPr/>
        </p:nvCxnSpPr>
        <p:spPr>
          <a:xfrm flipH="1">
            <a:off x="2108511" y="4609355"/>
            <a:ext cx="9216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6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9A961F8-0A29-4269-BEB7-DBC5CD627824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8DCE8A-3352-4A25-8118-59D606A8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1" y="450185"/>
            <a:ext cx="10437022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Developmental Priorities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2C5954D-F896-4EF8-B5C3-38AAD6A4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6" y="1670654"/>
            <a:ext cx="10543355" cy="386177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increase student teacher confidence and competence in teaching pupils with English as an additional language and pupils from all ethnic backgrounds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increase student teacher confidence in relation to systematic, synthetic phonics (particularly those on the Upper route)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develop and action a Subject Knowledge strategy given the removal of the Skills Test in 19-20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respond to emerging national priorities and prepare for future developments, for example, the Early Career Framework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EB6EB7-8E40-49CC-8EEB-99E9CB379EDF}"/>
              </a:ext>
            </a:extLst>
          </p:cNvPr>
          <p:cNvCxnSpPr>
            <a:cxnSpLocks/>
          </p:cNvCxnSpPr>
          <p:nvPr/>
        </p:nvCxnSpPr>
        <p:spPr>
          <a:xfrm flipH="1">
            <a:off x="907028" y="1527821"/>
            <a:ext cx="816132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939415-5ED2-4FA3-9A08-EC141B7AFCCB}"/>
              </a:ext>
            </a:extLst>
          </p:cNvPr>
          <p:cNvCxnSpPr>
            <a:cxnSpLocks/>
          </p:cNvCxnSpPr>
          <p:nvPr/>
        </p:nvCxnSpPr>
        <p:spPr>
          <a:xfrm flipV="1">
            <a:off x="908940" y="837588"/>
            <a:ext cx="0" cy="5552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09CFE8-4B37-4AFD-9F4B-F6C48F4DB93B}"/>
              </a:ext>
            </a:extLst>
          </p:cNvPr>
          <p:cNvCxnSpPr>
            <a:cxnSpLocks/>
          </p:cNvCxnSpPr>
          <p:nvPr/>
        </p:nvCxnSpPr>
        <p:spPr>
          <a:xfrm flipV="1">
            <a:off x="907028" y="1670658"/>
            <a:ext cx="0" cy="3897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798E6D2-2387-4B8D-81FF-41C441A1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2437"/>
            <a:ext cx="250779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6EDCE7-E04F-4CF5-BF28-BE0B9C68F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Image result for bias">
            <a:extLst>
              <a:ext uri="{FF2B5EF4-FFF2-40B4-BE49-F238E27FC236}">
                <a16:creationId xmlns:a16="http://schemas.microsoft.com/office/drawing/2014/main" id="{FBFBC885-1DA0-4D1E-A9AF-89447941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21" y="1730345"/>
            <a:ext cx="7543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A6499F-6F9A-4D3B-B45B-931652748F1C}"/>
              </a:ext>
            </a:extLst>
          </p:cNvPr>
          <p:cNvSpPr txBox="1"/>
          <p:nvPr/>
        </p:nvSpPr>
        <p:spPr>
          <a:xfrm>
            <a:off x="9387662" y="6220931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260E01-347D-4353-8F37-2CF167D513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30312C-B5E3-4CC6-A6D8-B96BE776F0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FE5F3"/>
              </a:clrFrom>
              <a:clrTo>
                <a:srgbClr val="DFE5F3">
                  <a:alpha val="0"/>
                </a:srgbClr>
              </a:clrTo>
            </a:clrChange>
            <a:duotone>
              <a:prstClr val="black"/>
              <a:srgbClr val="E2E8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000"/>
                    </a14:imgEffect>
                    <a14:imgEffect>
                      <a14:brightnessContrast bright="2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422" y="2893513"/>
            <a:ext cx="1455751" cy="313123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C14AB71-3E5C-458C-89A5-A9A5F715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4" y="365125"/>
            <a:ext cx="8070806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Unconscious Bias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E23AA0-59F7-4C88-9312-6BF138A27C47}"/>
              </a:ext>
            </a:extLst>
          </p:cNvPr>
          <p:cNvCxnSpPr>
            <a:cxnSpLocks/>
          </p:cNvCxnSpPr>
          <p:nvPr/>
        </p:nvCxnSpPr>
        <p:spPr>
          <a:xfrm flipH="1">
            <a:off x="738823" y="1442761"/>
            <a:ext cx="794797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6DE8FD-6069-4DD1-9049-3D37F73BD82E}"/>
              </a:ext>
            </a:extLst>
          </p:cNvPr>
          <p:cNvCxnSpPr>
            <a:cxnSpLocks/>
          </p:cNvCxnSpPr>
          <p:nvPr/>
        </p:nvCxnSpPr>
        <p:spPr>
          <a:xfrm flipV="1">
            <a:off x="738822" y="752528"/>
            <a:ext cx="0" cy="5552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6D58D1-ED02-4D69-849E-28771ADE88A7}"/>
              </a:ext>
            </a:extLst>
          </p:cNvPr>
          <p:cNvCxnSpPr>
            <a:cxnSpLocks/>
          </p:cNvCxnSpPr>
          <p:nvPr/>
        </p:nvCxnSpPr>
        <p:spPr>
          <a:xfrm flipH="1" flipV="1">
            <a:off x="736910" y="1585597"/>
            <a:ext cx="1912" cy="32628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589E9EF-8E68-42A0-BF9D-9963A2ADA0BB}"/>
              </a:ext>
            </a:extLst>
          </p:cNvPr>
          <p:cNvSpPr/>
          <p:nvPr/>
        </p:nvSpPr>
        <p:spPr>
          <a:xfrm>
            <a:off x="6948883" y="329292"/>
            <a:ext cx="4115173" cy="3131236"/>
          </a:xfrm>
          <a:prstGeom prst="wedgeEllipseCallout">
            <a:avLst>
              <a:gd name="adj1" fmla="val -38376"/>
              <a:gd name="adj2" fmla="val 8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Are you biased?</a:t>
            </a:r>
          </a:p>
        </p:txBody>
      </p:sp>
    </p:spTree>
    <p:extLst>
      <p:ext uri="{BB962C8B-B14F-4D97-AF65-F5344CB8AC3E}">
        <p14:creationId xmlns:p14="http://schemas.microsoft.com/office/powerpoint/2010/main" val="11393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rick building with a clock tower&#10;&#10;Description generated with high confidence">
            <a:extLst>
              <a:ext uri="{FF2B5EF4-FFF2-40B4-BE49-F238E27FC236}">
                <a16:creationId xmlns:a16="http://schemas.microsoft.com/office/drawing/2014/main" id="{D5904FA7-B786-4BD9-8E78-6D5EB24B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B53690E-B844-499F-9DF7-BBBFED8C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65125"/>
            <a:ext cx="992904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 male student teachers meeting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141978-9A39-4321-BD3C-1C16A1E8D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17" y="1585596"/>
            <a:ext cx="7745036" cy="2705424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SE3 data: Males at G1: 27%, females at G1: 56% (all primary programmes)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957566-4EB5-4330-A01B-E6053AF1C3DE}"/>
              </a:ext>
            </a:extLst>
          </p:cNvPr>
          <p:cNvCxnSpPr>
            <a:cxnSpLocks/>
          </p:cNvCxnSpPr>
          <p:nvPr/>
        </p:nvCxnSpPr>
        <p:spPr>
          <a:xfrm flipH="1">
            <a:off x="877046" y="1442761"/>
            <a:ext cx="91227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9F7F40-BAE1-4703-B4A0-6F5C05EC342B}"/>
              </a:ext>
            </a:extLst>
          </p:cNvPr>
          <p:cNvSpPr txBox="1"/>
          <p:nvPr/>
        </p:nvSpPr>
        <p:spPr>
          <a:xfrm>
            <a:off x="9102150" y="609103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CA083D-897A-421E-AC56-18D8170CBAF2}"/>
              </a:ext>
            </a:extLst>
          </p:cNvPr>
          <p:cNvCxnSpPr>
            <a:cxnSpLocks/>
          </p:cNvCxnSpPr>
          <p:nvPr/>
        </p:nvCxnSpPr>
        <p:spPr>
          <a:xfrm flipV="1">
            <a:off x="877046" y="752528"/>
            <a:ext cx="0" cy="5552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9EE427-D914-4395-AC7C-4C14FB0019F6}"/>
              </a:ext>
            </a:extLst>
          </p:cNvPr>
          <p:cNvCxnSpPr>
            <a:cxnSpLocks/>
          </p:cNvCxnSpPr>
          <p:nvPr/>
        </p:nvCxnSpPr>
        <p:spPr>
          <a:xfrm flipV="1">
            <a:off x="875134" y="1585596"/>
            <a:ext cx="0" cy="2731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0042875-86CC-4A2A-A101-2351F7A61C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2050" name="Picture 2" descr="Image result for male teacher">
            <a:extLst>
              <a:ext uri="{FF2B5EF4-FFF2-40B4-BE49-F238E27FC236}">
                <a16:creationId xmlns:a16="http://schemas.microsoft.com/office/drawing/2014/main" id="{DDF0883B-B48B-46FD-A8BA-C20F18D3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44" y="2447369"/>
            <a:ext cx="5483886" cy="365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7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rick building with a clock tower&#10;&#10;Description generated with high confidence">
            <a:extLst>
              <a:ext uri="{FF2B5EF4-FFF2-40B4-BE49-F238E27FC236}">
                <a16:creationId xmlns:a16="http://schemas.microsoft.com/office/drawing/2014/main" id="{D5904FA7-B786-4BD9-8E78-6D5EB24B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B53690E-B844-499F-9DF7-BBBFED8C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65125"/>
            <a:ext cx="992904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Unconscious Bias training: Moodle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48E9380-4506-4906-B4F0-D262BEDEB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8415" y="1560145"/>
            <a:ext cx="4026072" cy="511974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957566-4EB5-4330-A01B-E6053AF1C3DE}"/>
              </a:ext>
            </a:extLst>
          </p:cNvPr>
          <p:cNvCxnSpPr>
            <a:cxnSpLocks/>
          </p:cNvCxnSpPr>
          <p:nvPr/>
        </p:nvCxnSpPr>
        <p:spPr>
          <a:xfrm flipH="1">
            <a:off x="877046" y="1442761"/>
            <a:ext cx="91227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9F7F40-BAE1-4703-B4A0-6F5C05EC342B}"/>
              </a:ext>
            </a:extLst>
          </p:cNvPr>
          <p:cNvSpPr txBox="1"/>
          <p:nvPr/>
        </p:nvSpPr>
        <p:spPr>
          <a:xfrm>
            <a:off x="9102150" y="609103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CA083D-897A-421E-AC56-18D8170CBAF2}"/>
              </a:ext>
            </a:extLst>
          </p:cNvPr>
          <p:cNvCxnSpPr>
            <a:cxnSpLocks/>
          </p:cNvCxnSpPr>
          <p:nvPr/>
        </p:nvCxnSpPr>
        <p:spPr>
          <a:xfrm flipV="1">
            <a:off x="877046" y="752528"/>
            <a:ext cx="0" cy="5552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9EE427-D914-4395-AC7C-4C14FB0019F6}"/>
              </a:ext>
            </a:extLst>
          </p:cNvPr>
          <p:cNvCxnSpPr>
            <a:cxnSpLocks/>
          </p:cNvCxnSpPr>
          <p:nvPr/>
        </p:nvCxnSpPr>
        <p:spPr>
          <a:xfrm flipV="1">
            <a:off x="875134" y="1585596"/>
            <a:ext cx="0" cy="2731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0042875-86CC-4A2A-A101-2351F7A61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D1627-A1C7-4149-B779-3F252F07B6F3}"/>
              </a:ext>
            </a:extLst>
          </p:cNvPr>
          <p:cNvSpPr txBox="1"/>
          <p:nvPr/>
        </p:nvSpPr>
        <p:spPr>
          <a:xfrm>
            <a:off x="1189072" y="1690688"/>
            <a:ext cx="3810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Details will be sent to you to access this training.</a:t>
            </a:r>
          </a:p>
          <a:p>
            <a:r>
              <a:rPr lang="en-GB" sz="2400" dirty="0">
                <a:solidFill>
                  <a:schemeClr val="bg1"/>
                </a:solidFill>
              </a:rPr>
              <a:t>You will need your university email address and log in details.</a:t>
            </a:r>
          </a:p>
        </p:txBody>
      </p:sp>
    </p:spTree>
    <p:extLst>
      <p:ext uri="{BB962C8B-B14F-4D97-AF65-F5344CB8AC3E}">
        <p14:creationId xmlns:p14="http://schemas.microsoft.com/office/powerpoint/2010/main" val="159094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8E8F471-C741-4637-90E6-EB1D514B6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82B7A8-671F-41F7-A08D-6F3FEAD59522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8EE759-1EB6-44BF-A16C-EB1092B6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65125"/>
            <a:ext cx="992904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ITE Updates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14231AE-3C11-47D8-B99B-14BB6E36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2" y="1585595"/>
            <a:ext cx="10035365" cy="4351338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Consultation out for new ITE Inspection framework (due to be implemented 2020-21): webinar link </a:t>
            </a:r>
            <a:r>
              <a:rPr lang="en-GB" sz="2000" u="sng" dirty="0">
                <a:hlinkClick r:id="rId3"/>
              </a:rPr>
              <a:t>https://register.gotowebinar.com/recording/viewRecording/905731902977809410/1669702269470766604/c.elbraramsay@yorksj.ac.uk?registrantKey=5396235248050693900&amp;type=ATTENDEEEMAILRECORDINGLINK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FB1FD1-C4CE-4CEA-AB86-13170771CE8E}"/>
              </a:ext>
            </a:extLst>
          </p:cNvPr>
          <p:cNvCxnSpPr>
            <a:cxnSpLocks/>
          </p:cNvCxnSpPr>
          <p:nvPr/>
        </p:nvCxnSpPr>
        <p:spPr>
          <a:xfrm flipH="1">
            <a:off x="877046" y="1442761"/>
            <a:ext cx="51613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1D9DA9-5FD1-4494-9A25-DAD40AD3B04F}"/>
              </a:ext>
            </a:extLst>
          </p:cNvPr>
          <p:cNvCxnSpPr>
            <a:cxnSpLocks/>
          </p:cNvCxnSpPr>
          <p:nvPr/>
        </p:nvCxnSpPr>
        <p:spPr>
          <a:xfrm flipV="1">
            <a:off x="877046" y="752528"/>
            <a:ext cx="0" cy="5552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4647AB-24A8-4839-B689-F3962BF8AD90}"/>
              </a:ext>
            </a:extLst>
          </p:cNvPr>
          <p:cNvCxnSpPr>
            <a:cxnSpLocks/>
          </p:cNvCxnSpPr>
          <p:nvPr/>
        </p:nvCxnSpPr>
        <p:spPr>
          <a:xfrm flipH="1" flipV="1">
            <a:off x="875134" y="1585597"/>
            <a:ext cx="1912" cy="21188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C54BE00-B6B6-4F24-868C-351992A2BC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2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6DF9E-54EB-4C54-86F4-E1586384F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70" y="502362"/>
            <a:ext cx="10149259" cy="58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6610DE-8268-401E-9E17-3FB2E7AB6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304" y="649277"/>
            <a:ext cx="9151392" cy="55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A607C7-9F7E-463C-8887-009A973BE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651" y="708653"/>
            <a:ext cx="9476697" cy="54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2EB29F-98AF-4F0B-B3E7-5CDE08183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941" y="678965"/>
            <a:ext cx="9350117" cy="55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3868-C818-4D68-8BB0-CF1CFDFD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ITE Updates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4E565E-7F28-4A5D-8EFF-2436BABAA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954" y="1825625"/>
            <a:ext cx="8230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47FF7C-AC97-4D58-8C23-1DAA1DBD9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3CB790-4791-4B96-86AC-654C1FB6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2437"/>
            <a:ext cx="2507792" cy="13255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D0EA14-A901-415D-9AF9-40D8146357F0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563AA9-9A3A-4253-A8BA-E9742B59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65125"/>
            <a:ext cx="992904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FC3EEA0-40E0-4C6E-9341-444BEC968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2" y="1585595"/>
            <a:ext cx="10035365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12.00-1.00pm Lunch and networking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1.00pm University and School updates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1.45pm Unconscious Bias CPD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2.15pm ITT updates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2.45pm Information for new staff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E14D32-088F-4005-99D3-2DD61E1432FB}"/>
              </a:ext>
            </a:extLst>
          </p:cNvPr>
          <p:cNvCxnSpPr>
            <a:cxnSpLocks/>
          </p:cNvCxnSpPr>
          <p:nvPr/>
        </p:nvCxnSpPr>
        <p:spPr>
          <a:xfrm flipH="1">
            <a:off x="877046" y="1442761"/>
            <a:ext cx="51613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2EF8B8-D3DB-494E-87D2-3445016BFE99}"/>
              </a:ext>
            </a:extLst>
          </p:cNvPr>
          <p:cNvCxnSpPr>
            <a:cxnSpLocks/>
          </p:cNvCxnSpPr>
          <p:nvPr/>
        </p:nvCxnSpPr>
        <p:spPr>
          <a:xfrm flipV="1">
            <a:off x="877046" y="752528"/>
            <a:ext cx="0" cy="5552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F332F2-0C37-4BB7-87D3-086136AF1F38}"/>
              </a:ext>
            </a:extLst>
          </p:cNvPr>
          <p:cNvCxnSpPr>
            <a:cxnSpLocks/>
          </p:cNvCxnSpPr>
          <p:nvPr/>
        </p:nvCxnSpPr>
        <p:spPr>
          <a:xfrm flipV="1">
            <a:off x="875134" y="1585596"/>
            <a:ext cx="0" cy="2731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5B9F-40DA-4C10-939B-541C7431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ITT Core Content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E5CEE-2045-49C2-9501-33E11F86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25" y="1825625"/>
            <a:ext cx="10515600" cy="4351338"/>
          </a:xfrm>
        </p:spPr>
        <p:txBody>
          <a:bodyPr/>
          <a:lstStyle/>
          <a:p>
            <a:r>
              <a:rPr lang="en-GB" dirty="0"/>
              <a:t>Standard 1 High Expectations</a:t>
            </a:r>
          </a:p>
          <a:p>
            <a:r>
              <a:rPr lang="en-GB" dirty="0"/>
              <a:t>Standard 2 How Pupils Learn</a:t>
            </a:r>
          </a:p>
          <a:p>
            <a:r>
              <a:rPr lang="en-GB" dirty="0"/>
              <a:t>Standard 3 Subject &amp; Curriculum</a:t>
            </a:r>
          </a:p>
          <a:p>
            <a:r>
              <a:rPr lang="en-GB" dirty="0"/>
              <a:t>Standard 4 Classroom Practice</a:t>
            </a:r>
          </a:p>
          <a:p>
            <a:r>
              <a:rPr lang="en-GB" dirty="0"/>
              <a:t>Standard 5 Adaptive Teaching</a:t>
            </a:r>
          </a:p>
          <a:p>
            <a:r>
              <a:rPr lang="en-GB" dirty="0"/>
              <a:t>Standard 6 Assessment</a:t>
            </a:r>
          </a:p>
          <a:p>
            <a:r>
              <a:rPr lang="en-GB" dirty="0"/>
              <a:t>Standard 7 Managing Behaviour</a:t>
            </a:r>
          </a:p>
          <a:p>
            <a:r>
              <a:rPr lang="en-GB" dirty="0"/>
              <a:t>Standard 8 Professional Behaviours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2BC2F-7B1B-4602-BF9D-5847D7D3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925" y="1959429"/>
            <a:ext cx="6350953" cy="3126117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099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rick building with a clock tower&#10;&#10;Description generated with high confidence">
            <a:extLst>
              <a:ext uri="{FF2B5EF4-FFF2-40B4-BE49-F238E27FC236}">
                <a16:creationId xmlns:a16="http://schemas.microsoft.com/office/drawing/2014/main" id="{D5904FA7-B786-4BD9-8E78-6D5EB24B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B53690E-B844-499F-9DF7-BBBFED8C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65125"/>
            <a:ext cx="992904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of current experience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957566-4EB5-4330-A01B-E6053AF1C3DE}"/>
              </a:ext>
            </a:extLst>
          </p:cNvPr>
          <p:cNvCxnSpPr>
            <a:cxnSpLocks/>
          </p:cNvCxnSpPr>
          <p:nvPr/>
        </p:nvCxnSpPr>
        <p:spPr>
          <a:xfrm flipH="1">
            <a:off x="877046" y="1442761"/>
            <a:ext cx="91227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9F7F40-BAE1-4703-B4A0-6F5C05EC342B}"/>
              </a:ext>
            </a:extLst>
          </p:cNvPr>
          <p:cNvSpPr txBox="1"/>
          <p:nvPr/>
        </p:nvSpPr>
        <p:spPr>
          <a:xfrm>
            <a:off x="9102150" y="609103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CA083D-897A-421E-AC56-18D8170CBAF2}"/>
              </a:ext>
            </a:extLst>
          </p:cNvPr>
          <p:cNvCxnSpPr>
            <a:cxnSpLocks/>
          </p:cNvCxnSpPr>
          <p:nvPr/>
        </p:nvCxnSpPr>
        <p:spPr>
          <a:xfrm flipV="1">
            <a:off x="877046" y="752528"/>
            <a:ext cx="0" cy="5552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9EE427-D914-4395-AC7C-4C14FB0019F6}"/>
              </a:ext>
            </a:extLst>
          </p:cNvPr>
          <p:cNvCxnSpPr>
            <a:cxnSpLocks/>
          </p:cNvCxnSpPr>
          <p:nvPr/>
        </p:nvCxnSpPr>
        <p:spPr>
          <a:xfrm flipV="1">
            <a:off x="875134" y="1585596"/>
            <a:ext cx="0" cy="2731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0042875-86CC-4A2A-A101-2351F7A61C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F9C3E-E55D-4D3C-B973-3FF2D98EFA92}"/>
              </a:ext>
            </a:extLst>
          </p:cNvPr>
          <p:cNvCxnSpPr>
            <a:cxnSpLocks/>
          </p:cNvCxnSpPr>
          <p:nvPr/>
        </p:nvCxnSpPr>
        <p:spPr>
          <a:xfrm flipH="1">
            <a:off x="597054" y="1442761"/>
            <a:ext cx="4687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A961F8-0A29-4269-BEB7-DBC5CD627824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254284-4F94-48F3-8329-F5970FDB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E97C40-D89F-4B77-8A54-FA8F97848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63" y="1663822"/>
            <a:ext cx="6233779" cy="32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1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962F984-3661-47B9-A82D-86BED7D9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65125"/>
            <a:ext cx="992904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updates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C1ACA4E-F46A-42D7-AF15-AD2A9A8E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2" y="1585595"/>
            <a:ext cx="10035365" cy="4351338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Ganderton, Careers, Placements and Student Opportunities Manager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Reeta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Chakrabarti, new Chancellor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Karen Bryan, new Vice Chancellor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CB9884-1851-493E-933F-C1BB15DA8154}"/>
              </a:ext>
            </a:extLst>
          </p:cNvPr>
          <p:cNvCxnSpPr>
            <a:cxnSpLocks/>
          </p:cNvCxnSpPr>
          <p:nvPr/>
        </p:nvCxnSpPr>
        <p:spPr>
          <a:xfrm flipH="1">
            <a:off x="877047" y="1442761"/>
            <a:ext cx="4785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0A72A3-9825-4002-A376-FC3978366CAF}"/>
              </a:ext>
            </a:extLst>
          </p:cNvPr>
          <p:cNvCxnSpPr>
            <a:cxnSpLocks/>
          </p:cNvCxnSpPr>
          <p:nvPr/>
        </p:nvCxnSpPr>
        <p:spPr>
          <a:xfrm flipV="1">
            <a:off x="877046" y="752528"/>
            <a:ext cx="0" cy="5552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35313E-8ABB-4746-BCE1-405E75F8934A}"/>
              </a:ext>
            </a:extLst>
          </p:cNvPr>
          <p:cNvCxnSpPr>
            <a:cxnSpLocks/>
          </p:cNvCxnSpPr>
          <p:nvPr/>
        </p:nvCxnSpPr>
        <p:spPr>
          <a:xfrm flipV="1">
            <a:off x="875134" y="1585596"/>
            <a:ext cx="0" cy="2731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DC2D83-DB4B-4B91-BCFA-F596B2FF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8A0687-CD99-4E7E-9F74-DEC5F895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784" y="2424756"/>
            <a:ext cx="1447800" cy="1428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5CF4DD-3CE0-425F-ADDF-942CA803C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694" y="2118046"/>
            <a:ext cx="11811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6A0770-6119-4883-AF98-E3BB9B84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" y="0"/>
            <a:ext cx="12186271" cy="685800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260F6026-D385-4C58-B6F3-B0F457D5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65125"/>
            <a:ext cx="992904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updates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9ADAA6-14AC-4ADF-8243-CA8ABC35A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2" y="1585595"/>
            <a:ext cx="10035365" cy="4351338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Education, Language and Psychology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Head of School, Rachel Wicaksono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Head of School, Caroline Elbra-Ramsay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Head: Education, Keither Parker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AF528E-915C-4446-9B8C-3AE4E15D3212}"/>
              </a:ext>
            </a:extLst>
          </p:cNvPr>
          <p:cNvCxnSpPr>
            <a:cxnSpLocks/>
          </p:cNvCxnSpPr>
          <p:nvPr/>
        </p:nvCxnSpPr>
        <p:spPr>
          <a:xfrm flipH="1">
            <a:off x="877046" y="1442761"/>
            <a:ext cx="105641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40267DB-BEB0-4D5C-B8A7-B2E9C607EB9A}"/>
              </a:ext>
            </a:extLst>
          </p:cNvPr>
          <p:cNvSpPr txBox="1"/>
          <p:nvPr/>
        </p:nvSpPr>
        <p:spPr>
          <a:xfrm>
            <a:off x="9102150" y="609103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B6EDE8-8E72-4E44-B1FA-C1FCB7155BB8}"/>
              </a:ext>
            </a:extLst>
          </p:cNvPr>
          <p:cNvCxnSpPr>
            <a:cxnSpLocks/>
          </p:cNvCxnSpPr>
          <p:nvPr/>
        </p:nvCxnSpPr>
        <p:spPr>
          <a:xfrm flipV="1">
            <a:off x="877046" y="752528"/>
            <a:ext cx="0" cy="5552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ECF9C7-ED40-41E4-81A5-A8F939E8CE83}"/>
              </a:ext>
            </a:extLst>
          </p:cNvPr>
          <p:cNvCxnSpPr>
            <a:cxnSpLocks/>
          </p:cNvCxnSpPr>
          <p:nvPr/>
        </p:nvCxnSpPr>
        <p:spPr>
          <a:xfrm flipV="1">
            <a:off x="875134" y="1585596"/>
            <a:ext cx="0" cy="2731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08F81D6-7F48-432C-9AB2-D132FD34F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53697D-7A48-4B92-B3D7-28E23BEC3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836" y="1963185"/>
            <a:ext cx="1152525" cy="1114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6CF81A-08D9-4EF0-A915-42794F880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534" y="4403056"/>
            <a:ext cx="10191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8E8F471-C741-4637-90E6-EB1D514B6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82B7A8-671F-41F7-A08D-6F3FEAD59522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8EE759-1EB6-44BF-A16C-EB1092B6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65125"/>
            <a:ext cx="992904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School updates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14231AE-3C11-47D8-B99B-14BB6E36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2" y="1585595"/>
            <a:ext cx="10035365" cy="4351338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Exit appraisal replaced with Progress Review meeting during SE3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Abyasa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feedback and review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School priorities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FB1FD1-C4CE-4CEA-AB86-13170771CE8E}"/>
              </a:ext>
            </a:extLst>
          </p:cNvPr>
          <p:cNvCxnSpPr>
            <a:cxnSpLocks/>
          </p:cNvCxnSpPr>
          <p:nvPr/>
        </p:nvCxnSpPr>
        <p:spPr>
          <a:xfrm flipH="1">
            <a:off x="877046" y="1442761"/>
            <a:ext cx="51613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1D9DA9-5FD1-4494-9A25-DAD40AD3B04F}"/>
              </a:ext>
            </a:extLst>
          </p:cNvPr>
          <p:cNvCxnSpPr>
            <a:cxnSpLocks/>
          </p:cNvCxnSpPr>
          <p:nvPr/>
        </p:nvCxnSpPr>
        <p:spPr>
          <a:xfrm flipV="1">
            <a:off x="877046" y="752528"/>
            <a:ext cx="0" cy="5552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4647AB-24A8-4839-B689-F3962BF8AD90}"/>
              </a:ext>
            </a:extLst>
          </p:cNvPr>
          <p:cNvCxnSpPr>
            <a:cxnSpLocks/>
          </p:cNvCxnSpPr>
          <p:nvPr/>
        </p:nvCxnSpPr>
        <p:spPr>
          <a:xfrm flipH="1" flipV="1">
            <a:off x="875134" y="1585597"/>
            <a:ext cx="1912" cy="21188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C54BE00-B6B6-4F24-868C-351992A2B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38" r="2801" b="4081"/>
          <a:stretch/>
        </p:blipFill>
        <p:spPr>
          <a:xfrm>
            <a:off x="63797" y="5555581"/>
            <a:ext cx="2392326" cy="12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9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Authoritative</a:t>
            </a:r>
            <a:r>
              <a:rPr lang="en-US" dirty="0">
                <a:solidFill>
                  <a:srgbClr val="C00000"/>
                </a:solidFill>
              </a:rPr>
              <a:t> - </a:t>
            </a:r>
            <a:r>
              <a:rPr lang="en-US" b="1" dirty="0">
                <a:solidFill>
                  <a:srgbClr val="C00000"/>
                </a:solidFill>
              </a:rPr>
              <a:t>More Dominant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44825"/>
            <a:ext cx="8229600" cy="41624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b="1" dirty="0">
                <a:solidFill>
                  <a:srgbClr val="C00000"/>
                </a:solidFill>
              </a:rPr>
              <a:t>Confronting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Being challenging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b="1" dirty="0">
                <a:solidFill>
                  <a:srgbClr val="C00000"/>
                </a:solidFill>
              </a:rPr>
              <a:t>Informing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Giving information and knowledge to gain a better understanding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b="1" dirty="0">
                <a:solidFill>
                  <a:srgbClr val="C00000"/>
                </a:solidFill>
              </a:rPr>
              <a:t>Prescribing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Providing direct advice, offering opinions to directly influence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2000" dirty="0"/>
              <a:t>John Heron (1990) </a:t>
            </a:r>
            <a:r>
              <a:rPr lang="en-US" sz="2000" i="1" dirty="0"/>
              <a:t>- ‘Helping the Client’</a:t>
            </a:r>
            <a:endParaRPr lang="en-GB" sz="2000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597352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Facilitative - Less Dominant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44825"/>
            <a:ext cx="8382000" cy="48245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b="1" dirty="0">
                <a:solidFill>
                  <a:srgbClr val="C00000"/>
                </a:solidFill>
              </a:rPr>
              <a:t>Catalytic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Asking probing questions to encourage self learning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b="1" dirty="0">
                <a:solidFill>
                  <a:srgbClr val="C00000"/>
                </a:solidFill>
              </a:rPr>
              <a:t>Supportive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Providing encouragement and confidence building, providing approval, confirmation and validation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b="1" dirty="0">
                <a:solidFill>
                  <a:srgbClr val="C00000"/>
                </a:solidFill>
              </a:rPr>
              <a:t>Cathartic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Encourage the other person to express the emotions and release tensions,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empathising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them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2000" dirty="0"/>
              <a:t>John Heron  ‘Helping the Client’ (1990) London Sage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597352"/>
            <a:ext cx="91440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86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9A961F8-0A29-4269-BEB7-DBC5CD627824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8DCE8A-3352-4A25-8118-59D606A8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1" y="450185"/>
            <a:ext cx="10437022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Priorities for the Primary Partnership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2C5954D-F896-4EF8-B5C3-38AAD6A4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6" y="1670654"/>
            <a:ext cx="10543355" cy="3861773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increase:</a:t>
            </a:r>
          </a:p>
          <a:p>
            <a:pPr lvl="1"/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achievement of G1 outcomes for male student teachers</a:t>
            </a:r>
          </a:p>
          <a:p>
            <a:pPr lvl="1"/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student teacher confidence and competence for TS5 – Differentiation, including those who have special educational needs, are disadvantaged and the higher attaining pupils</a:t>
            </a:r>
          </a:p>
          <a:p>
            <a:pPr lvl="1"/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student teacher confidence and competence for TS6 – Monitoring and Assessment  (with particular reference to how assessment can be used to adapt teaching to maximise pupils’ progress)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EB6EB7-8E40-49CC-8EEB-99E9CB379EDF}"/>
              </a:ext>
            </a:extLst>
          </p:cNvPr>
          <p:cNvCxnSpPr>
            <a:cxnSpLocks/>
          </p:cNvCxnSpPr>
          <p:nvPr/>
        </p:nvCxnSpPr>
        <p:spPr>
          <a:xfrm flipH="1">
            <a:off x="907028" y="1527821"/>
            <a:ext cx="816132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939415-5ED2-4FA3-9A08-EC141B7AFCCB}"/>
              </a:ext>
            </a:extLst>
          </p:cNvPr>
          <p:cNvCxnSpPr>
            <a:cxnSpLocks/>
          </p:cNvCxnSpPr>
          <p:nvPr/>
        </p:nvCxnSpPr>
        <p:spPr>
          <a:xfrm flipV="1">
            <a:off x="908940" y="837588"/>
            <a:ext cx="0" cy="5552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09CFE8-4B37-4AFD-9F4B-F6C48F4DB93B}"/>
              </a:ext>
            </a:extLst>
          </p:cNvPr>
          <p:cNvCxnSpPr>
            <a:cxnSpLocks/>
          </p:cNvCxnSpPr>
          <p:nvPr/>
        </p:nvCxnSpPr>
        <p:spPr>
          <a:xfrm flipV="1">
            <a:off x="907028" y="1670658"/>
            <a:ext cx="0" cy="3897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798E6D2-2387-4B8D-81FF-41C441A1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2437"/>
            <a:ext cx="250779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9A961F8-0A29-4269-BEB7-DBC5CD627824}"/>
              </a:ext>
            </a:extLst>
          </p:cNvPr>
          <p:cNvSpPr txBox="1"/>
          <p:nvPr/>
        </p:nvSpPr>
        <p:spPr>
          <a:xfrm>
            <a:off x="9370567" y="6243578"/>
            <a:ext cx="242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www.yorksj.ac.uk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8DCE8A-3352-4A25-8118-59D606A8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1" y="450185"/>
            <a:ext cx="10437022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Priorities for the Primary Partnership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2C5954D-F896-4EF8-B5C3-38AAD6A4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6" y="1670654"/>
            <a:ext cx="10543355" cy="3861773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ensure student teachers have the skills to plan for, teach and assess a broad and balanced curriculum and to increase consistency of opportunities for trainees to teach, assess and receive feedback on subjects other than English, mathematics and science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develop student teacher understanding (and related strategies) of teacher and pupil mental health/resilience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develop the quality (and perception of) student assessment and feedback 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action Phase 2 of the mentor and link tutor development strategy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EB6EB7-8E40-49CC-8EEB-99E9CB379EDF}"/>
              </a:ext>
            </a:extLst>
          </p:cNvPr>
          <p:cNvCxnSpPr>
            <a:cxnSpLocks/>
          </p:cNvCxnSpPr>
          <p:nvPr/>
        </p:nvCxnSpPr>
        <p:spPr>
          <a:xfrm flipH="1">
            <a:off x="907028" y="1527821"/>
            <a:ext cx="816132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939415-5ED2-4FA3-9A08-EC141B7AFCCB}"/>
              </a:ext>
            </a:extLst>
          </p:cNvPr>
          <p:cNvCxnSpPr>
            <a:cxnSpLocks/>
          </p:cNvCxnSpPr>
          <p:nvPr/>
        </p:nvCxnSpPr>
        <p:spPr>
          <a:xfrm flipV="1">
            <a:off x="908940" y="837588"/>
            <a:ext cx="0" cy="5552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09CFE8-4B37-4AFD-9F4B-F6C48F4DB93B}"/>
              </a:ext>
            </a:extLst>
          </p:cNvPr>
          <p:cNvCxnSpPr>
            <a:cxnSpLocks/>
          </p:cNvCxnSpPr>
          <p:nvPr/>
        </p:nvCxnSpPr>
        <p:spPr>
          <a:xfrm flipV="1">
            <a:off x="907028" y="1670658"/>
            <a:ext cx="0" cy="3897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798E6D2-2387-4B8D-81FF-41C441A1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2437"/>
            <a:ext cx="250779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688</Words>
  <Application>Microsoft Office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Agenda</vt:lpstr>
      <vt:lpstr>University updates</vt:lpstr>
      <vt:lpstr>School updates</vt:lpstr>
      <vt:lpstr>School updates</vt:lpstr>
      <vt:lpstr>Authoritative - More Dominant</vt:lpstr>
      <vt:lpstr>Facilitative - Less Dominant</vt:lpstr>
      <vt:lpstr>Key Priorities for the Primary Partnership</vt:lpstr>
      <vt:lpstr>Key Priorities for the Primary Partnership</vt:lpstr>
      <vt:lpstr>Developmental Priorities</vt:lpstr>
      <vt:lpstr>Unconscious Bias</vt:lpstr>
      <vt:lpstr>UG male student teachers meeting</vt:lpstr>
      <vt:lpstr>Unconscious Bias training: Moodle</vt:lpstr>
      <vt:lpstr>ITE Updates</vt:lpstr>
      <vt:lpstr>PowerPoint Presentation</vt:lpstr>
      <vt:lpstr>PowerPoint Presentation</vt:lpstr>
      <vt:lpstr>PowerPoint Presentation</vt:lpstr>
      <vt:lpstr>PowerPoint Presentation</vt:lpstr>
      <vt:lpstr>ITE Updates</vt:lpstr>
      <vt:lpstr>ITT Core Content Framework</vt:lpstr>
      <vt:lpstr>Audit of current experience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Pittard</dc:creator>
  <cp:lastModifiedBy>Jenny Carpenter (J.Carpenter)</cp:lastModifiedBy>
  <cp:revision>51</cp:revision>
  <dcterms:created xsi:type="dcterms:W3CDTF">2019-01-30T13:34:57Z</dcterms:created>
  <dcterms:modified xsi:type="dcterms:W3CDTF">2020-01-22T10:44:57Z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541879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