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6"/>
  </p:notesMasterIdLst>
  <p:sldIdLst>
    <p:sldId id="256" r:id="rId5"/>
    <p:sldId id="312" r:id="rId6"/>
    <p:sldId id="313" r:id="rId7"/>
    <p:sldId id="314" r:id="rId8"/>
    <p:sldId id="315" r:id="rId9"/>
    <p:sldId id="316" r:id="rId10"/>
    <p:sldId id="317" r:id="rId11"/>
    <p:sldId id="318" r:id="rId12"/>
    <p:sldId id="282" r:id="rId13"/>
    <p:sldId id="259" r:id="rId14"/>
    <p:sldId id="319" r:id="rId15"/>
    <p:sldId id="320" r:id="rId16"/>
    <p:sldId id="321" r:id="rId17"/>
    <p:sldId id="295" r:id="rId18"/>
    <p:sldId id="297" r:id="rId19"/>
    <p:sldId id="344" r:id="rId20"/>
    <p:sldId id="293" r:id="rId21"/>
    <p:sldId id="305" r:id="rId22"/>
    <p:sldId id="306" r:id="rId23"/>
    <p:sldId id="307" r:id="rId24"/>
    <p:sldId id="310" r:id="rId25"/>
    <p:sldId id="286" r:id="rId26"/>
    <p:sldId id="299" r:id="rId27"/>
    <p:sldId id="308" r:id="rId28"/>
    <p:sldId id="309" r:id="rId29"/>
    <p:sldId id="304" r:id="rId30"/>
    <p:sldId id="301" r:id="rId31"/>
    <p:sldId id="303" r:id="rId32"/>
    <p:sldId id="311" r:id="rId33"/>
    <p:sldId id="345" r:id="rId34"/>
    <p:sldId id="264"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E8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64" autoAdjust="0"/>
    <p:restoredTop sz="94660"/>
  </p:normalViewPr>
  <p:slideViewPr>
    <p:cSldViewPr snapToGrid="0">
      <p:cViewPr varScale="1">
        <p:scale>
          <a:sx n="113" d="100"/>
          <a:sy n="113" d="100"/>
        </p:scale>
        <p:origin x="32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F19C74-B9B2-4AE9-B6CC-6C46E30B7EA9}" type="datetimeFigureOut">
              <a:rPr lang="en-GB" smtClean="0"/>
              <a:t>04/11/2020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AB0528-BFCB-443D-A154-6B5317C8D0C8}" type="slidenum">
              <a:rPr lang="en-GB" smtClean="0"/>
              <a:t>‹#›</a:t>
            </a:fld>
            <a:endParaRPr lang="en-GB"/>
          </a:p>
        </p:txBody>
      </p:sp>
    </p:spTree>
    <p:extLst>
      <p:ext uri="{BB962C8B-B14F-4D97-AF65-F5344CB8AC3E}">
        <p14:creationId xmlns:p14="http://schemas.microsoft.com/office/powerpoint/2010/main" val="3138259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F3312-0491-4EEC-A8BB-28CE4A0361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A15F27F-6740-47FD-A3C4-72CF0ABCA0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09A13D5-5CE6-4383-90C4-0D76AE39C799}"/>
              </a:ext>
            </a:extLst>
          </p:cNvPr>
          <p:cNvSpPr>
            <a:spLocks noGrp="1"/>
          </p:cNvSpPr>
          <p:nvPr>
            <p:ph type="dt" sz="half" idx="10"/>
          </p:nvPr>
        </p:nvSpPr>
        <p:spPr/>
        <p:txBody>
          <a:bodyPr/>
          <a:lstStyle/>
          <a:p>
            <a:fld id="{5C59908D-35E1-45EB-8723-707E99A759AC}" type="datetimeFigureOut">
              <a:rPr lang="en-GB" smtClean="0"/>
              <a:t>04/11/2020</a:t>
            </a:fld>
            <a:endParaRPr lang="en-GB"/>
          </a:p>
        </p:txBody>
      </p:sp>
      <p:sp>
        <p:nvSpPr>
          <p:cNvPr id="5" name="Footer Placeholder 4">
            <a:extLst>
              <a:ext uri="{FF2B5EF4-FFF2-40B4-BE49-F238E27FC236}">
                <a16:creationId xmlns:a16="http://schemas.microsoft.com/office/drawing/2014/main" id="{1817489F-1A89-4725-9170-E90E3001D1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AC7E49-8A4C-47EC-870B-4119E923AB1D}"/>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2524173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D43B3-824B-4B19-BB63-2D9831787CD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428F069-DDA4-4D95-B878-C942332E4C3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51C76C-458E-47E7-A772-24777596E104}"/>
              </a:ext>
            </a:extLst>
          </p:cNvPr>
          <p:cNvSpPr>
            <a:spLocks noGrp="1"/>
          </p:cNvSpPr>
          <p:nvPr>
            <p:ph type="dt" sz="half" idx="10"/>
          </p:nvPr>
        </p:nvSpPr>
        <p:spPr/>
        <p:txBody>
          <a:bodyPr/>
          <a:lstStyle/>
          <a:p>
            <a:fld id="{5C59908D-35E1-45EB-8723-707E99A759AC}" type="datetimeFigureOut">
              <a:rPr lang="en-GB" smtClean="0"/>
              <a:t>04/11/2020</a:t>
            </a:fld>
            <a:endParaRPr lang="en-GB"/>
          </a:p>
        </p:txBody>
      </p:sp>
      <p:sp>
        <p:nvSpPr>
          <p:cNvPr id="5" name="Footer Placeholder 4">
            <a:extLst>
              <a:ext uri="{FF2B5EF4-FFF2-40B4-BE49-F238E27FC236}">
                <a16:creationId xmlns:a16="http://schemas.microsoft.com/office/drawing/2014/main" id="{1E86EA0C-96B1-4DE5-BB11-1A86C64225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3EE40EB-9E72-466B-A99E-4424DD84809E}"/>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2164931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66920D-9696-488E-985F-9EC237C054E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2A69A82-D94A-47B3-85C5-748BD7245E2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1101152-BA62-4051-AE89-26DB37AE132F}"/>
              </a:ext>
            </a:extLst>
          </p:cNvPr>
          <p:cNvSpPr>
            <a:spLocks noGrp="1"/>
          </p:cNvSpPr>
          <p:nvPr>
            <p:ph type="dt" sz="half" idx="10"/>
          </p:nvPr>
        </p:nvSpPr>
        <p:spPr/>
        <p:txBody>
          <a:bodyPr/>
          <a:lstStyle/>
          <a:p>
            <a:fld id="{5C59908D-35E1-45EB-8723-707E99A759AC}" type="datetimeFigureOut">
              <a:rPr lang="en-GB" smtClean="0"/>
              <a:t>04/11/2020</a:t>
            </a:fld>
            <a:endParaRPr lang="en-GB"/>
          </a:p>
        </p:txBody>
      </p:sp>
      <p:sp>
        <p:nvSpPr>
          <p:cNvPr id="5" name="Footer Placeholder 4">
            <a:extLst>
              <a:ext uri="{FF2B5EF4-FFF2-40B4-BE49-F238E27FC236}">
                <a16:creationId xmlns:a16="http://schemas.microsoft.com/office/drawing/2014/main" id="{62ED7C41-7BC8-4551-80C8-3ED2FBF21B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C9A3DE-829A-4549-AA38-A8B843776B23}"/>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1363010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054EA-B0C1-4039-8DE7-CD414D49A5B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CB914A0-533D-4BC6-A09C-F2A815C8D43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E29D244-270A-4869-8EB6-A1194FD4821A}"/>
              </a:ext>
            </a:extLst>
          </p:cNvPr>
          <p:cNvSpPr>
            <a:spLocks noGrp="1"/>
          </p:cNvSpPr>
          <p:nvPr>
            <p:ph type="dt" sz="half" idx="10"/>
          </p:nvPr>
        </p:nvSpPr>
        <p:spPr/>
        <p:txBody>
          <a:bodyPr/>
          <a:lstStyle/>
          <a:p>
            <a:fld id="{5C59908D-35E1-45EB-8723-707E99A759AC}" type="datetimeFigureOut">
              <a:rPr lang="en-GB" smtClean="0"/>
              <a:t>04/11/2020</a:t>
            </a:fld>
            <a:endParaRPr lang="en-GB"/>
          </a:p>
        </p:txBody>
      </p:sp>
      <p:sp>
        <p:nvSpPr>
          <p:cNvPr id="5" name="Footer Placeholder 4">
            <a:extLst>
              <a:ext uri="{FF2B5EF4-FFF2-40B4-BE49-F238E27FC236}">
                <a16:creationId xmlns:a16="http://schemas.microsoft.com/office/drawing/2014/main" id="{B30D64E8-5782-42C8-86CF-07A047CBE7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A943C4-2665-4EBA-82A7-DB6A3E92CAD0}"/>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2396010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AD6DE-1459-452E-A5C4-459C1A0590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0A91682-609C-4147-9665-C1A9E15F9E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D55DF9-EED8-44A5-A085-66B9A4C59048}"/>
              </a:ext>
            </a:extLst>
          </p:cNvPr>
          <p:cNvSpPr>
            <a:spLocks noGrp="1"/>
          </p:cNvSpPr>
          <p:nvPr>
            <p:ph type="dt" sz="half" idx="10"/>
          </p:nvPr>
        </p:nvSpPr>
        <p:spPr/>
        <p:txBody>
          <a:bodyPr/>
          <a:lstStyle/>
          <a:p>
            <a:fld id="{5C59908D-35E1-45EB-8723-707E99A759AC}" type="datetimeFigureOut">
              <a:rPr lang="en-GB" smtClean="0"/>
              <a:t>04/11/2020</a:t>
            </a:fld>
            <a:endParaRPr lang="en-GB"/>
          </a:p>
        </p:txBody>
      </p:sp>
      <p:sp>
        <p:nvSpPr>
          <p:cNvPr id="5" name="Footer Placeholder 4">
            <a:extLst>
              <a:ext uri="{FF2B5EF4-FFF2-40B4-BE49-F238E27FC236}">
                <a16:creationId xmlns:a16="http://schemas.microsoft.com/office/drawing/2014/main" id="{0A9D98E9-327D-4DA4-A57D-8029995007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AB7251C-52D5-4318-8708-6700EDF931A4}"/>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1152999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E2344-3AF8-4FCA-80E2-3C5C6B5AF16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BF5EB13-0FFA-426A-886F-3A5866452E2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CF8DAD4-F8D6-403D-8ABA-EA7430FF201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BC056A6-5518-4387-80D2-D577C0FE9B86}"/>
              </a:ext>
            </a:extLst>
          </p:cNvPr>
          <p:cNvSpPr>
            <a:spLocks noGrp="1"/>
          </p:cNvSpPr>
          <p:nvPr>
            <p:ph type="dt" sz="half" idx="10"/>
          </p:nvPr>
        </p:nvSpPr>
        <p:spPr/>
        <p:txBody>
          <a:bodyPr/>
          <a:lstStyle/>
          <a:p>
            <a:fld id="{5C59908D-35E1-45EB-8723-707E99A759AC}" type="datetimeFigureOut">
              <a:rPr lang="en-GB" smtClean="0"/>
              <a:t>04/11/2020</a:t>
            </a:fld>
            <a:endParaRPr lang="en-GB"/>
          </a:p>
        </p:txBody>
      </p:sp>
      <p:sp>
        <p:nvSpPr>
          <p:cNvPr id="6" name="Footer Placeholder 5">
            <a:extLst>
              <a:ext uri="{FF2B5EF4-FFF2-40B4-BE49-F238E27FC236}">
                <a16:creationId xmlns:a16="http://schemas.microsoft.com/office/drawing/2014/main" id="{5067FF99-1556-4F59-B100-20ED84972D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62E0C6B-1244-428A-BE92-B079DD37E7A1}"/>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176364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BA00E-FDAD-4BB6-8D2C-C9DF8771982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018CB2-B5DC-4099-BC89-701CAFA13B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854B762-CA3D-4E3A-8678-FD2500B2745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5AD9CED-0821-4197-8F0B-B0411F2E2D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AB0787E-18DA-4990-918D-0CD52E2E867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13A26E5-0248-4832-9E9C-2E99A928DCBC}"/>
              </a:ext>
            </a:extLst>
          </p:cNvPr>
          <p:cNvSpPr>
            <a:spLocks noGrp="1"/>
          </p:cNvSpPr>
          <p:nvPr>
            <p:ph type="dt" sz="half" idx="10"/>
          </p:nvPr>
        </p:nvSpPr>
        <p:spPr/>
        <p:txBody>
          <a:bodyPr/>
          <a:lstStyle/>
          <a:p>
            <a:fld id="{5C59908D-35E1-45EB-8723-707E99A759AC}" type="datetimeFigureOut">
              <a:rPr lang="en-GB" smtClean="0"/>
              <a:t>04/11/2020</a:t>
            </a:fld>
            <a:endParaRPr lang="en-GB"/>
          </a:p>
        </p:txBody>
      </p:sp>
      <p:sp>
        <p:nvSpPr>
          <p:cNvPr id="8" name="Footer Placeholder 7">
            <a:extLst>
              <a:ext uri="{FF2B5EF4-FFF2-40B4-BE49-F238E27FC236}">
                <a16:creationId xmlns:a16="http://schemas.microsoft.com/office/drawing/2014/main" id="{5F5E9AC7-2D2B-4DB3-9E84-52D5F266FD9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FAAD8B0-C184-4428-955B-243E83F2A339}"/>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420063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89E92-D67E-40EB-B79E-EAADAA41EB8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CE5068B-7870-4FBA-926D-0E84D0263F83}"/>
              </a:ext>
            </a:extLst>
          </p:cNvPr>
          <p:cNvSpPr>
            <a:spLocks noGrp="1"/>
          </p:cNvSpPr>
          <p:nvPr>
            <p:ph type="dt" sz="half" idx="10"/>
          </p:nvPr>
        </p:nvSpPr>
        <p:spPr/>
        <p:txBody>
          <a:bodyPr/>
          <a:lstStyle/>
          <a:p>
            <a:fld id="{5C59908D-35E1-45EB-8723-707E99A759AC}" type="datetimeFigureOut">
              <a:rPr lang="en-GB" smtClean="0"/>
              <a:t>04/11/2020</a:t>
            </a:fld>
            <a:endParaRPr lang="en-GB"/>
          </a:p>
        </p:txBody>
      </p:sp>
      <p:sp>
        <p:nvSpPr>
          <p:cNvPr id="4" name="Footer Placeholder 3">
            <a:extLst>
              <a:ext uri="{FF2B5EF4-FFF2-40B4-BE49-F238E27FC236}">
                <a16:creationId xmlns:a16="http://schemas.microsoft.com/office/drawing/2014/main" id="{4C939DA0-926E-4D4E-9F2E-796ECF16FB8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0CE1A86-5062-4EDD-BDD4-89B87838F234}"/>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2567910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A32D40-C94A-420D-AB93-9FEC887E4DA1}"/>
              </a:ext>
            </a:extLst>
          </p:cNvPr>
          <p:cNvSpPr>
            <a:spLocks noGrp="1"/>
          </p:cNvSpPr>
          <p:nvPr>
            <p:ph type="dt" sz="half" idx="10"/>
          </p:nvPr>
        </p:nvSpPr>
        <p:spPr/>
        <p:txBody>
          <a:bodyPr/>
          <a:lstStyle/>
          <a:p>
            <a:fld id="{5C59908D-35E1-45EB-8723-707E99A759AC}" type="datetimeFigureOut">
              <a:rPr lang="en-GB" smtClean="0"/>
              <a:t>04/11/2020</a:t>
            </a:fld>
            <a:endParaRPr lang="en-GB"/>
          </a:p>
        </p:txBody>
      </p:sp>
      <p:sp>
        <p:nvSpPr>
          <p:cNvPr id="3" name="Footer Placeholder 2">
            <a:extLst>
              <a:ext uri="{FF2B5EF4-FFF2-40B4-BE49-F238E27FC236}">
                <a16:creationId xmlns:a16="http://schemas.microsoft.com/office/drawing/2014/main" id="{68AC133B-F698-46D1-9C90-334F20C4FCC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6383621-9355-4970-AD18-A2766F068B46}"/>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2963213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923FE-1A85-4A83-93EF-5094C448C8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16AF02E-7F27-4FC7-8FCC-723984491B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C34380B-E7AF-445A-8B45-08D199529D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4FB8A5C-99B9-4B54-B0C5-73D944EA3791}"/>
              </a:ext>
            </a:extLst>
          </p:cNvPr>
          <p:cNvSpPr>
            <a:spLocks noGrp="1"/>
          </p:cNvSpPr>
          <p:nvPr>
            <p:ph type="dt" sz="half" idx="10"/>
          </p:nvPr>
        </p:nvSpPr>
        <p:spPr/>
        <p:txBody>
          <a:bodyPr/>
          <a:lstStyle/>
          <a:p>
            <a:fld id="{5C59908D-35E1-45EB-8723-707E99A759AC}" type="datetimeFigureOut">
              <a:rPr lang="en-GB" smtClean="0"/>
              <a:t>04/11/2020</a:t>
            </a:fld>
            <a:endParaRPr lang="en-GB"/>
          </a:p>
        </p:txBody>
      </p:sp>
      <p:sp>
        <p:nvSpPr>
          <p:cNvPr id="6" name="Footer Placeholder 5">
            <a:extLst>
              <a:ext uri="{FF2B5EF4-FFF2-40B4-BE49-F238E27FC236}">
                <a16:creationId xmlns:a16="http://schemas.microsoft.com/office/drawing/2014/main" id="{CCADD586-7B2E-4942-B561-3A19541B999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F2334FC-5C7D-4977-96F2-0FDBD3961108}"/>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3536291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CB2A2-B9C5-4461-86A1-FBD335F4DA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013665A-90B4-4CDC-9530-6C819691CB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3045DBF-24E4-4587-8EF6-6BBD36E3D7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DCAA1FB-B39B-4EBA-A9C8-9FDA52A69AF2}"/>
              </a:ext>
            </a:extLst>
          </p:cNvPr>
          <p:cNvSpPr>
            <a:spLocks noGrp="1"/>
          </p:cNvSpPr>
          <p:nvPr>
            <p:ph type="dt" sz="half" idx="10"/>
          </p:nvPr>
        </p:nvSpPr>
        <p:spPr/>
        <p:txBody>
          <a:bodyPr/>
          <a:lstStyle/>
          <a:p>
            <a:fld id="{5C59908D-35E1-45EB-8723-707E99A759AC}" type="datetimeFigureOut">
              <a:rPr lang="en-GB" smtClean="0"/>
              <a:t>04/11/2020</a:t>
            </a:fld>
            <a:endParaRPr lang="en-GB"/>
          </a:p>
        </p:txBody>
      </p:sp>
      <p:sp>
        <p:nvSpPr>
          <p:cNvPr id="6" name="Footer Placeholder 5">
            <a:extLst>
              <a:ext uri="{FF2B5EF4-FFF2-40B4-BE49-F238E27FC236}">
                <a16:creationId xmlns:a16="http://schemas.microsoft.com/office/drawing/2014/main" id="{513FD4F1-104A-4B61-955D-AC38CB56D4A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D4E9A21-686A-44B6-8061-FCCD34042297}"/>
              </a:ext>
            </a:extLst>
          </p:cNvPr>
          <p:cNvSpPr>
            <a:spLocks noGrp="1"/>
          </p:cNvSpPr>
          <p:nvPr>
            <p:ph type="sldNum" sz="quarter" idx="12"/>
          </p:nvPr>
        </p:nvSpPr>
        <p:spPr/>
        <p:txBody>
          <a:bodyPr/>
          <a:lstStyle/>
          <a:p>
            <a:fld id="{9FF0B4ED-DB9F-466E-B2F4-74BCF996C843}" type="slidenum">
              <a:rPr lang="en-GB" smtClean="0"/>
              <a:t>‹#›</a:t>
            </a:fld>
            <a:endParaRPr lang="en-GB"/>
          </a:p>
        </p:txBody>
      </p:sp>
    </p:spTree>
    <p:extLst>
      <p:ext uri="{BB962C8B-B14F-4D97-AF65-F5344CB8AC3E}">
        <p14:creationId xmlns:p14="http://schemas.microsoft.com/office/powerpoint/2010/main" val="2056896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392C05-3B74-40A7-9774-E3264277A8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96009DD-66E7-423C-9E24-7482100246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E939E5-3D5C-46C8-8475-A1631CA699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59908D-35E1-45EB-8723-707E99A759AC}" type="datetimeFigureOut">
              <a:rPr lang="en-GB" smtClean="0"/>
              <a:t>04/11/2020</a:t>
            </a:fld>
            <a:endParaRPr lang="en-GB"/>
          </a:p>
        </p:txBody>
      </p:sp>
      <p:sp>
        <p:nvSpPr>
          <p:cNvPr id="5" name="Footer Placeholder 4">
            <a:extLst>
              <a:ext uri="{FF2B5EF4-FFF2-40B4-BE49-F238E27FC236}">
                <a16:creationId xmlns:a16="http://schemas.microsoft.com/office/drawing/2014/main" id="{B51947E1-FA7F-4F29-9452-E6DEAE25C4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6152936-8BD0-4E96-B881-0AFA7F9DF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F0B4ED-DB9F-466E-B2F4-74BCF996C843}" type="slidenum">
              <a:rPr lang="en-GB" smtClean="0"/>
              <a:t>‹#›</a:t>
            </a:fld>
            <a:endParaRPr lang="en-GB"/>
          </a:p>
        </p:txBody>
      </p:sp>
    </p:spTree>
    <p:extLst>
      <p:ext uri="{BB962C8B-B14F-4D97-AF65-F5344CB8AC3E}">
        <p14:creationId xmlns:p14="http://schemas.microsoft.com/office/powerpoint/2010/main" val="3754458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536891/Mentor_standards_report_Final.pdf" TargetMode="External"/><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jpe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10.pn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 Id="rId5" Type="http://schemas.openxmlformats.org/officeDocument/2006/relationships/hyperlink" Target="https://www.yorksj.ac.uk/working-with-the-community/placement-providers/initial-teacher-education/#using-abyasa-pro" TargetMode="External"/><Relationship Id="rId4" Type="http://schemas.openxmlformats.org/officeDocument/2006/relationships/hyperlink" Target="https://placements.yorksj.ac.uk/pro/"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jpe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hyperlink" Target="http://www.menti.com/" TargetMode="External"/><Relationship Id="rId5" Type="http://schemas.microsoft.com/office/2007/relationships/hdphoto" Target="../media/hdphoto1.wdp"/><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B5208F67-3FF1-42F2-8A17-BA0D10B136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0052AC25-9B82-4AC4-8466-01D832B0A574}"/>
              </a:ext>
            </a:extLst>
          </p:cNvPr>
          <p:cNvSpPr/>
          <p:nvPr/>
        </p:nvSpPr>
        <p:spPr>
          <a:xfrm>
            <a:off x="5613514" y="5877987"/>
            <a:ext cx="5711193" cy="331373"/>
          </a:xfrm>
          <a:prstGeom prst="rect">
            <a:avLst/>
          </a:prstGeom>
        </p:spPr>
        <p:txBody>
          <a:bodyPr wrap="square">
            <a:spAutoFit/>
          </a:bodyPr>
          <a:lstStyle/>
          <a:p>
            <a:pPr algn="r">
              <a:lnSpc>
                <a:spcPts val="2000"/>
              </a:lnSpc>
            </a:pPr>
            <a:r>
              <a:rPr lang="en-GB" sz="1600" dirty="0">
                <a:solidFill>
                  <a:schemeClr val="bg1"/>
                </a:solidFill>
                <a:latin typeface="Arial" panose="020B0604020202020204" pitchFamily="34" charset="0"/>
                <a:cs typeface="Arial" panose="020B0604020202020204" pitchFamily="34" charset="0"/>
              </a:rPr>
              <a:t>WWW.YORKSJ.AC.UK</a:t>
            </a:r>
          </a:p>
        </p:txBody>
      </p:sp>
      <p:pic>
        <p:nvPicPr>
          <p:cNvPr id="7" name="Picture 6">
            <a:extLst>
              <a:ext uri="{FF2B5EF4-FFF2-40B4-BE49-F238E27FC236}">
                <a16:creationId xmlns:a16="http://schemas.microsoft.com/office/drawing/2014/main" id="{18317217-8218-4E7E-BDAD-70799E11A3C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1339" t="20830" r="13429" b="21934"/>
          <a:stretch/>
        </p:blipFill>
        <p:spPr>
          <a:xfrm>
            <a:off x="606057" y="543590"/>
            <a:ext cx="4625162" cy="1862912"/>
          </a:xfrm>
          <a:prstGeom prst="rect">
            <a:avLst/>
          </a:prstGeom>
        </p:spPr>
      </p:pic>
      <p:sp>
        <p:nvSpPr>
          <p:cNvPr id="11" name="TextBox 10">
            <a:extLst>
              <a:ext uri="{FF2B5EF4-FFF2-40B4-BE49-F238E27FC236}">
                <a16:creationId xmlns:a16="http://schemas.microsoft.com/office/drawing/2014/main" id="{82CAA77B-D03B-480B-9A78-152F927F2A7D}"/>
              </a:ext>
            </a:extLst>
          </p:cNvPr>
          <p:cNvSpPr txBox="1"/>
          <p:nvPr/>
        </p:nvSpPr>
        <p:spPr>
          <a:xfrm>
            <a:off x="2316667" y="2891139"/>
            <a:ext cx="5985602" cy="1815882"/>
          </a:xfrm>
          <a:prstGeom prst="rect">
            <a:avLst/>
          </a:prstGeom>
          <a:noFill/>
        </p:spPr>
        <p:txBody>
          <a:bodyPr wrap="square" rtlCol="0">
            <a:spAutoFit/>
          </a:bodyPr>
          <a:lstStyle/>
          <a:p>
            <a:r>
              <a:rPr lang="en-GB" sz="4000" b="1" dirty="0">
                <a:solidFill>
                  <a:schemeClr val="bg1"/>
                </a:solidFill>
                <a:latin typeface="Arial" panose="020B0604020202020204" pitchFamily="34" charset="0"/>
                <a:cs typeface="Arial" panose="020B0604020202020204" pitchFamily="34" charset="0"/>
              </a:rPr>
              <a:t>PGCE UC SE1 </a:t>
            </a:r>
          </a:p>
          <a:p>
            <a:r>
              <a:rPr lang="en-GB" sz="4000" b="1" dirty="0">
                <a:solidFill>
                  <a:schemeClr val="bg1"/>
                </a:solidFill>
                <a:latin typeface="Arial" panose="020B0604020202020204" pitchFamily="34" charset="0"/>
                <a:cs typeface="Arial" panose="020B0604020202020204" pitchFamily="34" charset="0"/>
              </a:rPr>
              <a:t>Mentor Briefing</a:t>
            </a:r>
          </a:p>
          <a:p>
            <a:r>
              <a:rPr lang="en-GB" sz="3200" b="1" dirty="0">
                <a:solidFill>
                  <a:schemeClr val="bg1"/>
                </a:solidFill>
                <a:latin typeface="Arial" panose="020B0604020202020204" pitchFamily="34" charset="0"/>
                <a:cs typeface="Arial" panose="020B0604020202020204" pitchFamily="34" charset="0"/>
              </a:rPr>
              <a:t>November 2020</a:t>
            </a:r>
          </a:p>
        </p:txBody>
      </p:sp>
      <p:cxnSp>
        <p:nvCxnSpPr>
          <p:cNvPr id="14" name="Straight Connector 13">
            <a:extLst>
              <a:ext uri="{FF2B5EF4-FFF2-40B4-BE49-F238E27FC236}">
                <a16:creationId xmlns:a16="http://schemas.microsoft.com/office/drawing/2014/main" id="{6EDF5010-A352-4D0F-8995-0F0DC838BC52}"/>
              </a:ext>
            </a:extLst>
          </p:cNvPr>
          <p:cNvCxnSpPr>
            <a:cxnSpLocks/>
          </p:cNvCxnSpPr>
          <p:nvPr/>
        </p:nvCxnSpPr>
        <p:spPr>
          <a:xfrm flipH="1">
            <a:off x="2108511" y="2686770"/>
            <a:ext cx="9216196" cy="0"/>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cxnSp>
        <p:nvCxnSpPr>
          <p:cNvPr id="16" name="Straight Connector 15">
            <a:extLst>
              <a:ext uri="{FF2B5EF4-FFF2-40B4-BE49-F238E27FC236}">
                <a16:creationId xmlns:a16="http://schemas.microsoft.com/office/drawing/2014/main" id="{9B3AA32B-F69B-4C82-B097-619F5A0307EA}"/>
              </a:ext>
            </a:extLst>
          </p:cNvPr>
          <p:cNvCxnSpPr>
            <a:cxnSpLocks/>
          </p:cNvCxnSpPr>
          <p:nvPr/>
        </p:nvCxnSpPr>
        <p:spPr>
          <a:xfrm flipV="1">
            <a:off x="2108511" y="3070959"/>
            <a:ext cx="11167" cy="1153311"/>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cxnSp>
        <p:nvCxnSpPr>
          <p:cNvPr id="18" name="Straight Connector 17">
            <a:extLst>
              <a:ext uri="{FF2B5EF4-FFF2-40B4-BE49-F238E27FC236}">
                <a16:creationId xmlns:a16="http://schemas.microsoft.com/office/drawing/2014/main" id="{531D89AF-A35C-4A1E-B0ED-3753F55BCDC2}"/>
              </a:ext>
            </a:extLst>
          </p:cNvPr>
          <p:cNvCxnSpPr>
            <a:cxnSpLocks/>
          </p:cNvCxnSpPr>
          <p:nvPr/>
        </p:nvCxnSpPr>
        <p:spPr>
          <a:xfrm flipH="1">
            <a:off x="2108511" y="4609355"/>
            <a:ext cx="9216196" cy="0"/>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sp>
        <p:nvSpPr>
          <p:cNvPr id="2" name="TextBox 1">
            <a:extLst>
              <a:ext uri="{FF2B5EF4-FFF2-40B4-BE49-F238E27FC236}">
                <a16:creationId xmlns:a16="http://schemas.microsoft.com/office/drawing/2014/main" id="{82D3D639-D9E8-2C4E-A314-8359D481B3F4}"/>
              </a:ext>
            </a:extLst>
          </p:cNvPr>
          <p:cNvSpPr txBox="1"/>
          <p:nvPr/>
        </p:nvSpPr>
        <p:spPr>
          <a:xfrm>
            <a:off x="2427111" y="5068711"/>
            <a:ext cx="5192889" cy="369332"/>
          </a:xfrm>
          <a:prstGeom prst="rect">
            <a:avLst/>
          </a:prstGeom>
          <a:noFill/>
        </p:spPr>
        <p:txBody>
          <a:bodyPr wrap="square" rtlCol="0">
            <a:spAutoFit/>
          </a:bodyPr>
          <a:lstStyle/>
          <a:p>
            <a:r>
              <a:rPr lang="en-GB" dirty="0">
                <a:solidFill>
                  <a:schemeClr val="bg1"/>
                </a:solidFill>
              </a:rPr>
              <a:t>Jenny Carpenter, SE Director</a:t>
            </a:r>
          </a:p>
        </p:txBody>
      </p:sp>
    </p:spTree>
    <p:extLst>
      <p:ext uri="{BB962C8B-B14F-4D97-AF65-F5344CB8AC3E}">
        <p14:creationId xmlns:p14="http://schemas.microsoft.com/office/powerpoint/2010/main" val="3378642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06A0770-6119-4883-AF98-E3BB9B84C6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4" y="0"/>
            <a:ext cx="12186271" cy="6858000"/>
          </a:xfrm>
          <a:prstGeom prst="rect">
            <a:avLst/>
          </a:prstGeom>
        </p:spPr>
      </p:pic>
      <p:sp>
        <p:nvSpPr>
          <p:cNvPr id="27" name="Title 1">
            <a:extLst>
              <a:ext uri="{FF2B5EF4-FFF2-40B4-BE49-F238E27FC236}">
                <a16:creationId xmlns:a16="http://schemas.microsoft.com/office/drawing/2014/main" id="{260F6026-D385-4C58-B6F3-B0F457D5953E}"/>
              </a:ext>
            </a:extLst>
          </p:cNvPr>
          <p:cNvSpPr>
            <a:spLocks noGrp="1"/>
          </p:cNvSpPr>
          <p:nvPr>
            <p:ph type="title"/>
          </p:nvPr>
        </p:nvSpPr>
        <p:spPr>
          <a:xfrm>
            <a:off x="1073888" y="365125"/>
            <a:ext cx="9929040" cy="1325563"/>
          </a:xfrm>
        </p:spPr>
        <p:txBody>
          <a:bodyPr/>
          <a:lstStyle/>
          <a:p>
            <a:r>
              <a:rPr lang="en-GB" dirty="0">
                <a:solidFill>
                  <a:schemeClr val="bg1"/>
                </a:solidFill>
                <a:latin typeface="Arial" panose="020B0604020202020204" pitchFamily="34" charset="0"/>
                <a:cs typeface="Arial" panose="020B0604020202020204" pitchFamily="34" charset="0"/>
              </a:rPr>
              <a:t>SE1 essential features</a:t>
            </a:r>
          </a:p>
        </p:txBody>
      </p:sp>
      <p:sp>
        <p:nvSpPr>
          <p:cNvPr id="28" name="Content Placeholder 2">
            <a:extLst>
              <a:ext uri="{FF2B5EF4-FFF2-40B4-BE49-F238E27FC236}">
                <a16:creationId xmlns:a16="http://schemas.microsoft.com/office/drawing/2014/main" id="{179ADAA6-14AC-4ADF-8243-CA8ABC35A961}"/>
              </a:ext>
            </a:extLst>
          </p:cNvPr>
          <p:cNvSpPr>
            <a:spLocks noGrp="1"/>
          </p:cNvSpPr>
          <p:nvPr>
            <p:ph idx="1"/>
          </p:nvPr>
        </p:nvSpPr>
        <p:spPr>
          <a:xfrm>
            <a:off x="967562" y="1585595"/>
            <a:ext cx="10035365" cy="4351338"/>
          </a:xfrm>
        </p:spPr>
        <p:txBody>
          <a:bodyPr vert="horz" lIns="91440" tIns="45720" rIns="91440" bIns="45720" rtlCol="0" anchor="t">
            <a:normAutofit/>
          </a:bodyPr>
          <a:lstStyle/>
          <a:p>
            <a:r>
              <a:rPr lang="en-GB" altLang="en-US" sz="2400" b="1" dirty="0"/>
              <a:t>Some whole class responsibility as soon as possible</a:t>
            </a:r>
          </a:p>
          <a:p>
            <a:r>
              <a:rPr lang="en-GB" altLang="en-US" sz="2000" dirty="0">
                <a:solidFill>
                  <a:schemeClr val="bg1"/>
                </a:solidFill>
              </a:rPr>
              <a:t>Working with groups of children throughout the placement</a:t>
            </a:r>
          </a:p>
          <a:p>
            <a:r>
              <a:rPr lang="en-GB" altLang="en-US" sz="2000" b="1" dirty="0"/>
              <a:t>Use of the teacher’s planning and devising own planning to support learning and teaching</a:t>
            </a:r>
          </a:p>
          <a:p>
            <a:r>
              <a:rPr lang="en-GB" altLang="en-US" sz="2000" dirty="0">
                <a:solidFill>
                  <a:schemeClr val="bg1"/>
                </a:solidFill>
              </a:rPr>
              <a:t>Assessing children’s learning as an integral part of their practice</a:t>
            </a:r>
          </a:p>
          <a:p>
            <a:r>
              <a:rPr lang="en-GB" altLang="en-US" sz="2000" b="1" dirty="0"/>
              <a:t>Professional development time to complete school-based tasks, observe other teachers and children </a:t>
            </a:r>
            <a:r>
              <a:rPr lang="en-GB" altLang="en-US" sz="2000" b="1" i="1" dirty="0"/>
              <a:t>if possible</a:t>
            </a:r>
          </a:p>
          <a:p>
            <a:r>
              <a:rPr lang="en-GB" altLang="en-US" sz="2000" dirty="0">
                <a:solidFill>
                  <a:schemeClr val="bg1"/>
                </a:solidFill>
              </a:rPr>
              <a:t>Remote Link tutor initial meeting and observation of your feedback to student teacher</a:t>
            </a:r>
            <a:endParaRPr lang="en-GB" sz="2000" dirty="0">
              <a:solidFill>
                <a:schemeClr val="bg1"/>
              </a:solidFill>
              <a:latin typeface="Arial" panose="020B0604020202020204" pitchFamily="34" charset="0"/>
              <a:cs typeface="Arial" panose="020B0604020202020204" pitchFamily="34" charset="0"/>
            </a:endParaRPr>
          </a:p>
        </p:txBody>
      </p:sp>
      <p:cxnSp>
        <p:nvCxnSpPr>
          <p:cNvPr id="29" name="Straight Connector 28">
            <a:extLst>
              <a:ext uri="{FF2B5EF4-FFF2-40B4-BE49-F238E27FC236}">
                <a16:creationId xmlns:a16="http://schemas.microsoft.com/office/drawing/2014/main" id="{C3AF528E-915C-4446-9B8C-3AE4E15D3212}"/>
              </a:ext>
            </a:extLst>
          </p:cNvPr>
          <p:cNvCxnSpPr>
            <a:cxnSpLocks/>
          </p:cNvCxnSpPr>
          <p:nvPr/>
        </p:nvCxnSpPr>
        <p:spPr>
          <a:xfrm flipH="1">
            <a:off x="877046" y="1442761"/>
            <a:ext cx="10564106" cy="0"/>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sp>
        <p:nvSpPr>
          <p:cNvPr id="30" name="TextBox 29">
            <a:extLst>
              <a:ext uri="{FF2B5EF4-FFF2-40B4-BE49-F238E27FC236}">
                <a16:creationId xmlns:a16="http://schemas.microsoft.com/office/drawing/2014/main" id="{940267DB-BEB0-4D5C-B8A7-B2E9C607EB9A}"/>
              </a:ext>
            </a:extLst>
          </p:cNvPr>
          <p:cNvSpPr txBox="1"/>
          <p:nvPr/>
        </p:nvSpPr>
        <p:spPr>
          <a:xfrm>
            <a:off x="9102150" y="609103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cxnSp>
        <p:nvCxnSpPr>
          <p:cNvPr id="31" name="Straight Connector 30">
            <a:extLst>
              <a:ext uri="{FF2B5EF4-FFF2-40B4-BE49-F238E27FC236}">
                <a16:creationId xmlns:a16="http://schemas.microsoft.com/office/drawing/2014/main" id="{5BB6EDE8-8E72-4E44-B1FA-C1FCB7155BB8}"/>
              </a:ext>
            </a:extLst>
          </p:cNvPr>
          <p:cNvCxnSpPr>
            <a:cxnSpLocks/>
          </p:cNvCxnSpPr>
          <p:nvPr/>
        </p:nvCxnSpPr>
        <p:spPr>
          <a:xfrm flipV="1">
            <a:off x="877046" y="752528"/>
            <a:ext cx="0" cy="555277"/>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cxnSp>
        <p:nvCxnSpPr>
          <p:cNvPr id="32" name="Straight Connector 31">
            <a:extLst>
              <a:ext uri="{FF2B5EF4-FFF2-40B4-BE49-F238E27FC236}">
                <a16:creationId xmlns:a16="http://schemas.microsoft.com/office/drawing/2014/main" id="{17ECF9C7-ED40-41E4-81A5-A8F939E8CE83}"/>
              </a:ext>
            </a:extLst>
          </p:cNvPr>
          <p:cNvCxnSpPr>
            <a:cxnSpLocks/>
          </p:cNvCxnSpPr>
          <p:nvPr/>
        </p:nvCxnSpPr>
        <p:spPr>
          <a:xfrm flipV="1">
            <a:off x="875134" y="1585596"/>
            <a:ext cx="0" cy="2731223"/>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pic>
        <p:nvPicPr>
          <p:cNvPr id="33" name="Picture 32">
            <a:extLst>
              <a:ext uri="{FF2B5EF4-FFF2-40B4-BE49-F238E27FC236}">
                <a16:creationId xmlns:a16="http://schemas.microsoft.com/office/drawing/2014/main" id="{408F81D6-7F48-432C-9AB2-D132FD34FFA9}"/>
              </a:ext>
            </a:extLst>
          </p:cNvPr>
          <p:cNvPicPr>
            <a:picLocks noChangeAspect="1"/>
          </p:cNvPicPr>
          <p:nvPr/>
        </p:nvPicPr>
        <p:blipFill rotWithShape="1">
          <a:blip r:embed="rId3">
            <a:extLst>
              <a:ext uri="{28A0092B-C50C-407E-A947-70E740481C1C}">
                <a14:useLocalDpi xmlns:a14="http://schemas.microsoft.com/office/drawing/2010/main" val="0"/>
              </a:ext>
            </a:extLst>
          </a:blip>
          <a:srcRect l="1851" t="3538" r="2801" b="4081"/>
          <a:stretch/>
        </p:blipFill>
        <p:spPr>
          <a:xfrm>
            <a:off x="63797" y="5555581"/>
            <a:ext cx="2392326" cy="1227131"/>
          </a:xfrm>
          <a:prstGeom prst="rect">
            <a:avLst/>
          </a:prstGeom>
        </p:spPr>
      </p:pic>
    </p:spTree>
    <p:extLst>
      <p:ext uri="{BB962C8B-B14F-4D97-AF65-F5344CB8AC3E}">
        <p14:creationId xmlns:p14="http://schemas.microsoft.com/office/powerpoint/2010/main" val="3078365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78E8F471-C741-4637-90E6-EB1D514B69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TextBox 19">
            <a:extLst>
              <a:ext uri="{FF2B5EF4-FFF2-40B4-BE49-F238E27FC236}">
                <a16:creationId xmlns:a16="http://schemas.microsoft.com/office/drawing/2014/main" id="{4B82B7A8-671F-41F7-A08D-6F3FEAD59522}"/>
              </a:ext>
            </a:extLst>
          </p:cNvPr>
          <p:cNvSpPr txBox="1"/>
          <p:nvPr/>
        </p:nvSpPr>
        <p:spPr>
          <a:xfrm>
            <a:off x="9370567" y="624357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sp>
        <p:nvSpPr>
          <p:cNvPr id="21" name="Title 1">
            <a:extLst>
              <a:ext uri="{FF2B5EF4-FFF2-40B4-BE49-F238E27FC236}">
                <a16:creationId xmlns:a16="http://schemas.microsoft.com/office/drawing/2014/main" id="{F48EE759-1EB6-44BF-A16C-EB1092B6F47A}"/>
              </a:ext>
            </a:extLst>
          </p:cNvPr>
          <p:cNvSpPr>
            <a:spLocks noGrp="1"/>
          </p:cNvSpPr>
          <p:nvPr>
            <p:ph type="title"/>
          </p:nvPr>
        </p:nvSpPr>
        <p:spPr>
          <a:xfrm>
            <a:off x="1073888" y="365125"/>
            <a:ext cx="9929040" cy="1325563"/>
          </a:xfrm>
        </p:spPr>
        <p:txBody>
          <a:bodyPr/>
          <a:lstStyle/>
          <a:p>
            <a:r>
              <a:rPr lang="en-GB" dirty="0">
                <a:latin typeface="Arial" panose="020B0604020202020204" pitchFamily="34" charset="0"/>
                <a:cs typeface="Arial" panose="020B0604020202020204" pitchFamily="34" charset="0"/>
              </a:rPr>
              <a:t>Link tutor support: all remote for SE1</a:t>
            </a:r>
          </a:p>
        </p:txBody>
      </p:sp>
      <p:sp>
        <p:nvSpPr>
          <p:cNvPr id="22" name="Content Placeholder 2">
            <a:extLst>
              <a:ext uri="{FF2B5EF4-FFF2-40B4-BE49-F238E27FC236}">
                <a16:creationId xmlns:a16="http://schemas.microsoft.com/office/drawing/2014/main" id="{E14231AE-3C11-47D8-B99B-14BB6E3687D2}"/>
              </a:ext>
            </a:extLst>
          </p:cNvPr>
          <p:cNvSpPr>
            <a:spLocks noGrp="1"/>
          </p:cNvSpPr>
          <p:nvPr>
            <p:ph idx="1"/>
          </p:nvPr>
        </p:nvSpPr>
        <p:spPr>
          <a:xfrm>
            <a:off x="967562" y="1825643"/>
            <a:ext cx="10035365" cy="4111289"/>
          </a:xfrm>
        </p:spPr>
        <p:txBody>
          <a:bodyPr/>
          <a:lstStyle/>
          <a:p>
            <a:pPr marL="0" indent="0">
              <a:buNone/>
            </a:pPr>
            <a:r>
              <a:rPr lang="en-GB" altLang="en-US" sz="2000" dirty="0"/>
              <a:t>Link tutors are there to quality assure the mentoring process. There will be no face to face visits during SE1.  All communication will take place through email and video calls.</a:t>
            </a:r>
          </a:p>
          <a:p>
            <a:pPr marL="0" indent="0">
              <a:buNone/>
            </a:pPr>
            <a:r>
              <a:rPr lang="en-GB" altLang="en-US" sz="2000" dirty="0"/>
              <a:t>An initial meeting during the first week of the placement to check:</a:t>
            </a:r>
          </a:p>
          <a:p>
            <a:r>
              <a:rPr lang="en-GB" altLang="en-US" sz="2000" dirty="0"/>
              <a:t>you have completed mentor training during the last three years, the student is settling in, you are clear about the expectations of the placement and have all the necessary information</a:t>
            </a:r>
          </a:p>
          <a:p>
            <a:pPr marL="0" indent="0">
              <a:buNone/>
            </a:pPr>
            <a:endParaRPr lang="en-GB" dirty="0">
              <a:solidFill>
                <a:schemeClr val="bg1"/>
              </a:solidFill>
              <a:latin typeface="Arial" panose="020B0604020202020204" pitchFamily="34" charset="0"/>
              <a:cs typeface="Arial" panose="020B0604020202020204" pitchFamily="34" charset="0"/>
            </a:endParaRPr>
          </a:p>
        </p:txBody>
      </p:sp>
      <p:cxnSp>
        <p:nvCxnSpPr>
          <p:cNvPr id="23" name="Straight Connector 22">
            <a:extLst>
              <a:ext uri="{FF2B5EF4-FFF2-40B4-BE49-F238E27FC236}">
                <a16:creationId xmlns:a16="http://schemas.microsoft.com/office/drawing/2014/main" id="{C0FB1FD1-C4CE-4CEA-AB86-13170771CE8E}"/>
              </a:ext>
            </a:extLst>
          </p:cNvPr>
          <p:cNvCxnSpPr>
            <a:cxnSpLocks/>
          </p:cNvCxnSpPr>
          <p:nvPr/>
        </p:nvCxnSpPr>
        <p:spPr>
          <a:xfrm flipH="1">
            <a:off x="877046" y="1442761"/>
            <a:ext cx="5161362" cy="0"/>
          </a:xfrm>
          <a:prstGeom prst="line">
            <a:avLst/>
          </a:prstGeom>
          <a:ln/>
        </p:spPr>
        <p:style>
          <a:lnRef idx="2">
            <a:schemeClr val="dk1"/>
          </a:lnRef>
          <a:fillRef idx="0">
            <a:schemeClr val="dk1"/>
          </a:fillRef>
          <a:effectRef idx="1">
            <a:schemeClr val="dk1"/>
          </a:effectRef>
          <a:fontRef idx="minor">
            <a:schemeClr val="tx1"/>
          </a:fontRef>
        </p:style>
      </p:cxnSp>
      <p:cxnSp>
        <p:nvCxnSpPr>
          <p:cNvPr id="24" name="Straight Connector 23">
            <a:extLst>
              <a:ext uri="{FF2B5EF4-FFF2-40B4-BE49-F238E27FC236}">
                <a16:creationId xmlns:a16="http://schemas.microsoft.com/office/drawing/2014/main" id="{351D9DA9-5FD1-4494-9A25-DAD40AD3B04F}"/>
              </a:ext>
            </a:extLst>
          </p:cNvPr>
          <p:cNvCxnSpPr>
            <a:cxnSpLocks/>
          </p:cNvCxnSpPr>
          <p:nvPr/>
        </p:nvCxnSpPr>
        <p:spPr>
          <a:xfrm flipV="1">
            <a:off x="877046" y="75252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25" name="Straight Connector 24">
            <a:extLst>
              <a:ext uri="{FF2B5EF4-FFF2-40B4-BE49-F238E27FC236}">
                <a16:creationId xmlns:a16="http://schemas.microsoft.com/office/drawing/2014/main" id="{784647AB-24A8-4839-B689-F3962BF8AD90}"/>
              </a:ext>
            </a:extLst>
          </p:cNvPr>
          <p:cNvCxnSpPr>
            <a:cxnSpLocks/>
          </p:cNvCxnSpPr>
          <p:nvPr/>
        </p:nvCxnSpPr>
        <p:spPr>
          <a:xfrm flipH="1" flipV="1">
            <a:off x="875134" y="1585597"/>
            <a:ext cx="1912" cy="2118895"/>
          </a:xfrm>
          <a:prstGeom prst="line">
            <a:avLst/>
          </a:prstGeom>
          <a:ln/>
        </p:spPr>
        <p:style>
          <a:lnRef idx="2">
            <a:schemeClr val="dk1"/>
          </a:lnRef>
          <a:fillRef idx="0">
            <a:schemeClr val="dk1"/>
          </a:fillRef>
          <a:effectRef idx="1">
            <a:schemeClr val="dk1"/>
          </a:effectRef>
          <a:fontRef idx="minor">
            <a:schemeClr val="tx1"/>
          </a:fontRef>
        </p:style>
      </p:cxnSp>
      <p:pic>
        <p:nvPicPr>
          <p:cNvPr id="26" name="Picture 25">
            <a:extLst>
              <a:ext uri="{FF2B5EF4-FFF2-40B4-BE49-F238E27FC236}">
                <a16:creationId xmlns:a16="http://schemas.microsoft.com/office/drawing/2014/main" id="{3C54BE00-B6B6-4F24-868C-351992A2BC38}"/>
              </a:ext>
            </a:extLst>
          </p:cNvPr>
          <p:cNvPicPr>
            <a:picLocks noChangeAspect="1"/>
          </p:cNvPicPr>
          <p:nvPr/>
        </p:nvPicPr>
        <p:blipFill rotWithShape="1">
          <a:blip r:embed="rId3">
            <a:extLst>
              <a:ext uri="{28A0092B-C50C-407E-A947-70E740481C1C}">
                <a14:useLocalDpi xmlns:a14="http://schemas.microsoft.com/office/drawing/2010/main" val="0"/>
              </a:ext>
            </a:extLst>
          </a:blip>
          <a:srcRect l="1851" t="3538" r="2801" b="4081"/>
          <a:stretch/>
        </p:blipFill>
        <p:spPr>
          <a:xfrm>
            <a:off x="63797" y="5555581"/>
            <a:ext cx="2392326" cy="1227131"/>
          </a:xfrm>
          <a:prstGeom prst="rect">
            <a:avLst/>
          </a:prstGeom>
        </p:spPr>
      </p:pic>
    </p:spTree>
    <p:extLst>
      <p:ext uri="{BB962C8B-B14F-4D97-AF65-F5344CB8AC3E}">
        <p14:creationId xmlns:p14="http://schemas.microsoft.com/office/powerpoint/2010/main" val="3229365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78E8F471-C741-4637-90E6-EB1D514B69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TextBox 19">
            <a:extLst>
              <a:ext uri="{FF2B5EF4-FFF2-40B4-BE49-F238E27FC236}">
                <a16:creationId xmlns:a16="http://schemas.microsoft.com/office/drawing/2014/main" id="{4B82B7A8-671F-41F7-A08D-6F3FEAD59522}"/>
              </a:ext>
            </a:extLst>
          </p:cNvPr>
          <p:cNvSpPr txBox="1"/>
          <p:nvPr/>
        </p:nvSpPr>
        <p:spPr>
          <a:xfrm>
            <a:off x="9370567" y="624357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sp>
        <p:nvSpPr>
          <p:cNvPr id="21" name="Title 1">
            <a:extLst>
              <a:ext uri="{FF2B5EF4-FFF2-40B4-BE49-F238E27FC236}">
                <a16:creationId xmlns:a16="http://schemas.microsoft.com/office/drawing/2014/main" id="{F48EE759-1EB6-44BF-A16C-EB1092B6F47A}"/>
              </a:ext>
            </a:extLst>
          </p:cNvPr>
          <p:cNvSpPr>
            <a:spLocks noGrp="1"/>
          </p:cNvSpPr>
          <p:nvPr>
            <p:ph type="title"/>
          </p:nvPr>
        </p:nvSpPr>
        <p:spPr>
          <a:xfrm>
            <a:off x="1073888" y="365125"/>
            <a:ext cx="9929040" cy="1325563"/>
          </a:xfrm>
        </p:spPr>
        <p:txBody>
          <a:bodyPr/>
          <a:lstStyle/>
          <a:p>
            <a:r>
              <a:rPr lang="en-GB" dirty="0">
                <a:latin typeface="Arial" panose="020B0604020202020204" pitchFamily="34" charset="0"/>
                <a:cs typeface="Arial" panose="020B0604020202020204" pitchFamily="34" charset="0"/>
              </a:rPr>
              <a:t>Link tutor support: all remote for SE1</a:t>
            </a:r>
          </a:p>
        </p:txBody>
      </p:sp>
      <p:sp>
        <p:nvSpPr>
          <p:cNvPr id="22" name="Content Placeholder 2">
            <a:extLst>
              <a:ext uri="{FF2B5EF4-FFF2-40B4-BE49-F238E27FC236}">
                <a16:creationId xmlns:a16="http://schemas.microsoft.com/office/drawing/2014/main" id="{E14231AE-3C11-47D8-B99B-14BB6E3687D2}"/>
              </a:ext>
            </a:extLst>
          </p:cNvPr>
          <p:cNvSpPr>
            <a:spLocks noGrp="1"/>
          </p:cNvSpPr>
          <p:nvPr>
            <p:ph idx="1"/>
          </p:nvPr>
        </p:nvSpPr>
        <p:spPr>
          <a:xfrm>
            <a:off x="967562" y="1825643"/>
            <a:ext cx="10035365" cy="4111289"/>
          </a:xfrm>
        </p:spPr>
        <p:txBody>
          <a:bodyPr/>
          <a:lstStyle/>
          <a:p>
            <a:pPr marL="0" indent="0">
              <a:buNone/>
            </a:pPr>
            <a:r>
              <a:rPr lang="en-GB" altLang="en-US" sz="2000" dirty="0"/>
              <a:t>About half way through the placement, a remote observation of you and the student teacher’s discussion after a lesson appraisal.  Agree the best platform to use with the link tutor.</a:t>
            </a:r>
          </a:p>
          <a:p>
            <a:r>
              <a:rPr lang="en-GB" altLang="en-US" sz="2000" dirty="0"/>
              <a:t>the student teacher will need to send their lesson plan to the link tutor before the meeting</a:t>
            </a:r>
          </a:p>
          <a:p>
            <a:r>
              <a:rPr lang="en-GB" altLang="en-US" sz="2000" dirty="0"/>
              <a:t>the link tutor will observe your discussion after the lesson appraisal, to take place as soon as possible after the lesson</a:t>
            </a:r>
          </a:p>
          <a:p>
            <a:pPr marL="0" indent="0">
              <a:buNone/>
            </a:pPr>
            <a:endParaRPr lang="en-GB" dirty="0">
              <a:solidFill>
                <a:schemeClr val="bg1"/>
              </a:solidFill>
              <a:latin typeface="Arial" panose="020B0604020202020204" pitchFamily="34" charset="0"/>
              <a:cs typeface="Arial" panose="020B0604020202020204" pitchFamily="34" charset="0"/>
            </a:endParaRPr>
          </a:p>
        </p:txBody>
      </p:sp>
      <p:cxnSp>
        <p:nvCxnSpPr>
          <p:cNvPr id="23" name="Straight Connector 22">
            <a:extLst>
              <a:ext uri="{FF2B5EF4-FFF2-40B4-BE49-F238E27FC236}">
                <a16:creationId xmlns:a16="http://schemas.microsoft.com/office/drawing/2014/main" id="{C0FB1FD1-C4CE-4CEA-AB86-13170771CE8E}"/>
              </a:ext>
            </a:extLst>
          </p:cNvPr>
          <p:cNvCxnSpPr>
            <a:cxnSpLocks/>
          </p:cNvCxnSpPr>
          <p:nvPr/>
        </p:nvCxnSpPr>
        <p:spPr>
          <a:xfrm flipH="1">
            <a:off x="877046" y="1442761"/>
            <a:ext cx="5161362" cy="0"/>
          </a:xfrm>
          <a:prstGeom prst="line">
            <a:avLst/>
          </a:prstGeom>
          <a:ln/>
        </p:spPr>
        <p:style>
          <a:lnRef idx="2">
            <a:schemeClr val="dk1"/>
          </a:lnRef>
          <a:fillRef idx="0">
            <a:schemeClr val="dk1"/>
          </a:fillRef>
          <a:effectRef idx="1">
            <a:schemeClr val="dk1"/>
          </a:effectRef>
          <a:fontRef idx="minor">
            <a:schemeClr val="tx1"/>
          </a:fontRef>
        </p:style>
      </p:cxnSp>
      <p:cxnSp>
        <p:nvCxnSpPr>
          <p:cNvPr id="24" name="Straight Connector 23">
            <a:extLst>
              <a:ext uri="{FF2B5EF4-FFF2-40B4-BE49-F238E27FC236}">
                <a16:creationId xmlns:a16="http://schemas.microsoft.com/office/drawing/2014/main" id="{351D9DA9-5FD1-4494-9A25-DAD40AD3B04F}"/>
              </a:ext>
            </a:extLst>
          </p:cNvPr>
          <p:cNvCxnSpPr>
            <a:cxnSpLocks/>
          </p:cNvCxnSpPr>
          <p:nvPr/>
        </p:nvCxnSpPr>
        <p:spPr>
          <a:xfrm flipV="1">
            <a:off x="877046" y="75252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25" name="Straight Connector 24">
            <a:extLst>
              <a:ext uri="{FF2B5EF4-FFF2-40B4-BE49-F238E27FC236}">
                <a16:creationId xmlns:a16="http://schemas.microsoft.com/office/drawing/2014/main" id="{784647AB-24A8-4839-B689-F3962BF8AD90}"/>
              </a:ext>
            </a:extLst>
          </p:cNvPr>
          <p:cNvCxnSpPr>
            <a:cxnSpLocks/>
          </p:cNvCxnSpPr>
          <p:nvPr/>
        </p:nvCxnSpPr>
        <p:spPr>
          <a:xfrm flipH="1" flipV="1">
            <a:off x="875134" y="1585597"/>
            <a:ext cx="1912" cy="2118895"/>
          </a:xfrm>
          <a:prstGeom prst="line">
            <a:avLst/>
          </a:prstGeom>
          <a:ln/>
        </p:spPr>
        <p:style>
          <a:lnRef idx="2">
            <a:schemeClr val="dk1"/>
          </a:lnRef>
          <a:fillRef idx="0">
            <a:schemeClr val="dk1"/>
          </a:fillRef>
          <a:effectRef idx="1">
            <a:schemeClr val="dk1"/>
          </a:effectRef>
          <a:fontRef idx="minor">
            <a:schemeClr val="tx1"/>
          </a:fontRef>
        </p:style>
      </p:cxnSp>
      <p:pic>
        <p:nvPicPr>
          <p:cNvPr id="26" name="Picture 25">
            <a:extLst>
              <a:ext uri="{FF2B5EF4-FFF2-40B4-BE49-F238E27FC236}">
                <a16:creationId xmlns:a16="http://schemas.microsoft.com/office/drawing/2014/main" id="{3C54BE00-B6B6-4F24-868C-351992A2BC38}"/>
              </a:ext>
            </a:extLst>
          </p:cNvPr>
          <p:cNvPicPr>
            <a:picLocks noChangeAspect="1"/>
          </p:cNvPicPr>
          <p:nvPr/>
        </p:nvPicPr>
        <p:blipFill rotWithShape="1">
          <a:blip r:embed="rId3">
            <a:extLst>
              <a:ext uri="{28A0092B-C50C-407E-A947-70E740481C1C}">
                <a14:useLocalDpi xmlns:a14="http://schemas.microsoft.com/office/drawing/2010/main" val="0"/>
              </a:ext>
            </a:extLst>
          </a:blip>
          <a:srcRect l="1851" t="3538" r="2801" b="4081"/>
          <a:stretch/>
        </p:blipFill>
        <p:spPr>
          <a:xfrm>
            <a:off x="63797" y="5555581"/>
            <a:ext cx="2392326" cy="1227131"/>
          </a:xfrm>
          <a:prstGeom prst="rect">
            <a:avLst/>
          </a:prstGeom>
        </p:spPr>
      </p:pic>
    </p:spTree>
    <p:extLst>
      <p:ext uri="{BB962C8B-B14F-4D97-AF65-F5344CB8AC3E}">
        <p14:creationId xmlns:p14="http://schemas.microsoft.com/office/powerpoint/2010/main" val="3422718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78E8F471-C741-4637-90E6-EB1D514B69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TextBox 19">
            <a:extLst>
              <a:ext uri="{FF2B5EF4-FFF2-40B4-BE49-F238E27FC236}">
                <a16:creationId xmlns:a16="http://schemas.microsoft.com/office/drawing/2014/main" id="{4B82B7A8-671F-41F7-A08D-6F3FEAD59522}"/>
              </a:ext>
            </a:extLst>
          </p:cNvPr>
          <p:cNvSpPr txBox="1"/>
          <p:nvPr/>
        </p:nvSpPr>
        <p:spPr>
          <a:xfrm>
            <a:off x="9370567" y="624357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sp>
        <p:nvSpPr>
          <p:cNvPr id="21" name="Title 1">
            <a:extLst>
              <a:ext uri="{FF2B5EF4-FFF2-40B4-BE49-F238E27FC236}">
                <a16:creationId xmlns:a16="http://schemas.microsoft.com/office/drawing/2014/main" id="{F48EE759-1EB6-44BF-A16C-EB1092B6F47A}"/>
              </a:ext>
            </a:extLst>
          </p:cNvPr>
          <p:cNvSpPr>
            <a:spLocks noGrp="1"/>
          </p:cNvSpPr>
          <p:nvPr>
            <p:ph type="title"/>
          </p:nvPr>
        </p:nvSpPr>
        <p:spPr>
          <a:xfrm>
            <a:off x="1073888" y="365125"/>
            <a:ext cx="9929040" cy="1325563"/>
          </a:xfrm>
        </p:spPr>
        <p:txBody>
          <a:bodyPr/>
          <a:lstStyle/>
          <a:p>
            <a:r>
              <a:rPr lang="en-GB" dirty="0">
                <a:latin typeface="Arial" panose="020B0604020202020204" pitchFamily="34" charset="0"/>
                <a:cs typeface="Arial" panose="020B0604020202020204" pitchFamily="34" charset="0"/>
              </a:rPr>
              <a:t>Link tutor support: all remote for SE1</a:t>
            </a:r>
          </a:p>
        </p:txBody>
      </p:sp>
      <p:sp>
        <p:nvSpPr>
          <p:cNvPr id="22" name="Content Placeholder 2">
            <a:extLst>
              <a:ext uri="{FF2B5EF4-FFF2-40B4-BE49-F238E27FC236}">
                <a16:creationId xmlns:a16="http://schemas.microsoft.com/office/drawing/2014/main" id="{E14231AE-3C11-47D8-B99B-14BB6E3687D2}"/>
              </a:ext>
            </a:extLst>
          </p:cNvPr>
          <p:cNvSpPr>
            <a:spLocks noGrp="1"/>
          </p:cNvSpPr>
          <p:nvPr>
            <p:ph idx="1"/>
          </p:nvPr>
        </p:nvSpPr>
        <p:spPr>
          <a:xfrm>
            <a:off x="967562" y="1825643"/>
            <a:ext cx="10035365" cy="4111289"/>
          </a:xfrm>
        </p:spPr>
        <p:txBody>
          <a:bodyPr/>
          <a:lstStyle/>
          <a:p>
            <a:r>
              <a:rPr lang="en-GB" altLang="en-US" sz="2000" dirty="0"/>
              <a:t>the link tutor will then discuss with you their observations and you can agree any aspects of mentoring that you may feel you need additional support with</a:t>
            </a:r>
          </a:p>
          <a:p>
            <a:r>
              <a:rPr lang="en-GB" altLang="en-US" sz="2000" dirty="0"/>
              <a:t>discussions will focus on the National Mentor Standards for ITT (</a:t>
            </a:r>
            <a:r>
              <a:rPr lang="en-GB" altLang="en-US" sz="2000" dirty="0">
                <a:hlinkClick r:id="rId3"/>
              </a:rPr>
              <a:t>https://assets.publishing.service.gov.uk/government/uploads/system/uploads/attachment_data/file/536891/Mentor_standards_report_Final.pdf</a:t>
            </a:r>
            <a:r>
              <a:rPr lang="en-GB" altLang="en-US" sz="2000" dirty="0"/>
              <a:t>) </a:t>
            </a:r>
          </a:p>
          <a:p>
            <a:pPr marL="0" indent="0">
              <a:buNone/>
            </a:pPr>
            <a:endParaRPr lang="en-GB" dirty="0">
              <a:solidFill>
                <a:schemeClr val="bg1"/>
              </a:solidFill>
              <a:latin typeface="Arial" panose="020B0604020202020204" pitchFamily="34" charset="0"/>
              <a:cs typeface="Arial" panose="020B0604020202020204" pitchFamily="34" charset="0"/>
            </a:endParaRPr>
          </a:p>
        </p:txBody>
      </p:sp>
      <p:cxnSp>
        <p:nvCxnSpPr>
          <p:cNvPr id="23" name="Straight Connector 22">
            <a:extLst>
              <a:ext uri="{FF2B5EF4-FFF2-40B4-BE49-F238E27FC236}">
                <a16:creationId xmlns:a16="http://schemas.microsoft.com/office/drawing/2014/main" id="{C0FB1FD1-C4CE-4CEA-AB86-13170771CE8E}"/>
              </a:ext>
            </a:extLst>
          </p:cNvPr>
          <p:cNvCxnSpPr>
            <a:cxnSpLocks/>
          </p:cNvCxnSpPr>
          <p:nvPr/>
        </p:nvCxnSpPr>
        <p:spPr>
          <a:xfrm flipH="1">
            <a:off x="877046" y="1442761"/>
            <a:ext cx="5161362" cy="0"/>
          </a:xfrm>
          <a:prstGeom prst="line">
            <a:avLst/>
          </a:prstGeom>
          <a:ln/>
        </p:spPr>
        <p:style>
          <a:lnRef idx="2">
            <a:schemeClr val="dk1"/>
          </a:lnRef>
          <a:fillRef idx="0">
            <a:schemeClr val="dk1"/>
          </a:fillRef>
          <a:effectRef idx="1">
            <a:schemeClr val="dk1"/>
          </a:effectRef>
          <a:fontRef idx="minor">
            <a:schemeClr val="tx1"/>
          </a:fontRef>
        </p:style>
      </p:cxnSp>
      <p:cxnSp>
        <p:nvCxnSpPr>
          <p:cNvPr id="24" name="Straight Connector 23">
            <a:extLst>
              <a:ext uri="{FF2B5EF4-FFF2-40B4-BE49-F238E27FC236}">
                <a16:creationId xmlns:a16="http://schemas.microsoft.com/office/drawing/2014/main" id="{351D9DA9-5FD1-4494-9A25-DAD40AD3B04F}"/>
              </a:ext>
            </a:extLst>
          </p:cNvPr>
          <p:cNvCxnSpPr>
            <a:cxnSpLocks/>
          </p:cNvCxnSpPr>
          <p:nvPr/>
        </p:nvCxnSpPr>
        <p:spPr>
          <a:xfrm flipV="1">
            <a:off x="877046" y="75252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25" name="Straight Connector 24">
            <a:extLst>
              <a:ext uri="{FF2B5EF4-FFF2-40B4-BE49-F238E27FC236}">
                <a16:creationId xmlns:a16="http://schemas.microsoft.com/office/drawing/2014/main" id="{784647AB-24A8-4839-B689-F3962BF8AD90}"/>
              </a:ext>
            </a:extLst>
          </p:cNvPr>
          <p:cNvCxnSpPr>
            <a:cxnSpLocks/>
          </p:cNvCxnSpPr>
          <p:nvPr/>
        </p:nvCxnSpPr>
        <p:spPr>
          <a:xfrm flipH="1" flipV="1">
            <a:off x="875134" y="1585597"/>
            <a:ext cx="1912" cy="2118895"/>
          </a:xfrm>
          <a:prstGeom prst="line">
            <a:avLst/>
          </a:prstGeom>
          <a:ln/>
        </p:spPr>
        <p:style>
          <a:lnRef idx="2">
            <a:schemeClr val="dk1"/>
          </a:lnRef>
          <a:fillRef idx="0">
            <a:schemeClr val="dk1"/>
          </a:fillRef>
          <a:effectRef idx="1">
            <a:schemeClr val="dk1"/>
          </a:effectRef>
          <a:fontRef idx="minor">
            <a:schemeClr val="tx1"/>
          </a:fontRef>
        </p:style>
      </p:cxnSp>
      <p:pic>
        <p:nvPicPr>
          <p:cNvPr id="26" name="Picture 25">
            <a:extLst>
              <a:ext uri="{FF2B5EF4-FFF2-40B4-BE49-F238E27FC236}">
                <a16:creationId xmlns:a16="http://schemas.microsoft.com/office/drawing/2014/main" id="{3C54BE00-B6B6-4F24-868C-351992A2BC38}"/>
              </a:ext>
            </a:extLst>
          </p:cNvPr>
          <p:cNvPicPr>
            <a:picLocks noChangeAspect="1"/>
          </p:cNvPicPr>
          <p:nvPr/>
        </p:nvPicPr>
        <p:blipFill rotWithShape="1">
          <a:blip r:embed="rId4">
            <a:extLst>
              <a:ext uri="{28A0092B-C50C-407E-A947-70E740481C1C}">
                <a14:useLocalDpi xmlns:a14="http://schemas.microsoft.com/office/drawing/2010/main" val="0"/>
              </a:ext>
            </a:extLst>
          </a:blip>
          <a:srcRect l="1851" t="3538" r="2801" b="4081"/>
          <a:stretch/>
        </p:blipFill>
        <p:spPr>
          <a:xfrm>
            <a:off x="63797" y="5555581"/>
            <a:ext cx="2392326" cy="1227131"/>
          </a:xfrm>
          <a:prstGeom prst="rect">
            <a:avLst/>
          </a:prstGeom>
        </p:spPr>
      </p:pic>
    </p:spTree>
    <p:extLst>
      <p:ext uri="{BB962C8B-B14F-4D97-AF65-F5344CB8AC3E}">
        <p14:creationId xmlns:p14="http://schemas.microsoft.com/office/powerpoint/2010/main" val="3887509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49A961F8-0A29-4269-BEB7-DBC5CD627824}"/>
              </a:ext>
            </a:extLst>
          </p:cNvPr>
          <p:cNvSpPr txBox="1"/>
          <p:nvPr/>
        </p:nvSpPr>
        <p:spPr>
          <a:xfrm>
            <a:off x="9370567" y="6243578"/>
            <a:ext cx="2424223" cy="307777"/>
          </a:xfrm>
          <a:prstGeom prst="rect">
            <a:avLst/>
          </a:prstGeom>
          <a:noFill/>
        </p:spPr>
        <p:txBody>
          <a:bodyPr wrap="square" rtlCol="0">
            <a:spAutoFit/>
          </a:bodyPr>
          <a:lstStyle/>
          <a:p>
            <a:pPr algn="r"/>
            <a:r>
              <a:rPr lang="en-GB" sz="1400" dirty="0">
                <a:latin typeface="Arial" panose="020B0604020202020204" pitchFamily="34" charset="0"/>
                <a:cs typeface="Arial" panose="020B0604020202020204" pitchFamily="34" charset="0"/>
              </a:rPr>
              <a:t>www.yorksj.ac.uk</a:t>
            </a:r>
          </a:p>
        </p:txBody>
      </p:sp>
      <p:sp>
        <p:nvSpPr>
          <p:cNvPr id="18" name="Title 1">
            <a:extLst>
              <a:ext uri="{FF2B5EF4-FFF2-40B4-BE49-F238E27FC236}">
                <a16:creationId xmlns:a16="http://schemas.microsoft.com/office/drawing/2014/main" id="{A48DCE8A-3352-4A25-8118-59D606A82866}"/>
              </a:ext>
            </a:extLst>
          </p:cNvPr>
          <p:cNvSpPr>
            <a:spLocks noGrp="1"/>
          </p:cNvSpPr>
          <p:nvPr>
            <p:ph type="title"/>
          </p:nvPr>
        </p:nvSpPr>
        <p:spPr>
          <a:xfrm>
            <a:off x="1105782" y="450185"/>
            <a:ext cx="8070806" cy="1325563"/>
          </a:xfrm>
        </p:spPr>
        <p:txBody>
          <a:bodyPr/>
          <a:lstStyle/>
          <a:p>
            <a:r>
              <a:rPr lang="en-GB" dirty="0">
                <a:latin typeface="Arial" panose="020B0604020202020204" pitchFamily="34" charset="0"/>
                <a:cs typeface="Arial" panose="020B0604020202020204" pitchFamily="34" charset="0"/>
              </a:rPr>
              <a:t>Planning requirements</a:t>
            </a:r>
          </a:p>
        </p:txBody>
      </p:sp>
      <p:sp>
        <p:nvSpPr>
          <p:cNvPr id="19" name="Content Placeholder 2">
            <a:extLst>
              <a:ext uri="{FF2B5EF4-FFF2-40B4-BE49-F238E27FC236}">
                <a16:creationId xmlns:a16="http://schemas.microsoft.com/office/drawing/2014/main" id="{02C5954D-F896-4EF8-B5C3-38AAD6A49E3B}"/>
              </a:ext>
            </a:extLst>
          </p:cNvPr>
          <p:cNvSpPr>
            <a:spLocks noGrp="1"/>
          </p:cNvSpPr>
          <p:nvPr>
            <p:ph idx="1"/>
          </p:nvPr>
        </p:nvSpPr>
        <p:spPr>
          <a:xfrm>
            <a:off x="999457" y="1670654"/>
            <a:ext cx="8070806" cy="4109708"/>
          </a:xfrm>
        </p:spPr>
        <p:txBody>
          <a:bodyPr>
            <a:normAutofit/>
          </a:bodyPr>
          <a:lstStyle/>
          <a:p>
            <a:r>
              <a:rPr lang="en-GB" altLang="en-US" dirty="0"/>
              <a:t>Students need to present a lesson plan at least one day before they teach the activity so that the teacher can help them pitch learning at the right level.</a:t>
            </a:r>
          </a:p>
          <a:p>
            <a:r>
              <a:rPr lang="en-GB" altLang="en-US" dirty="0"/>
              <a:t>They are not required to write weekly plans or medium term plans during SE1. They will write these for SE2. They may wish to ask the teacher and mentor for examples from the school’s planning.</a:t>
            </a:r>
          </a:p>
          <a:p>
            <a:endParaRPr lang="en-GB" dirty="0">
              <a:solidFill>
                <a:schemeClr val="bg1"/>
              </a:solidFill>
              <a:latin typeface="Arial" panose="020B0604020202020204" pitchFamily="34" charset="0"/>
              <a:cs typeface="Arial" panose="020B0604020202020204" pitchFamily="34" charset="0"/>
            </a:endParaRPr>
          </a:p>
        </p:txBody>
      </p:sp>
      <p:cxnSp>
        <p:nvCxnSpPr>
          <p:cNvPr id="20" name="Straight Connector 19">
            <a:extLst>
              <a:ext uri="{FF2B5EF4-FFF2-40B4-BE49-F238E27FC236}">
                <a16:creationId xmlns:a16="http://schemas.microsoft.com/office/drawing/2014/main" id="{0AEB6EB7-8E40-49CC-8EEB-99E9CB379EDF}"/>
              </a:ext>
            </a:extLst>
          </p:cNvPr>
          <p:cNvCxnSpPr>
            <a:cxnSpLocks/>
          </p:cNvCxnSpPr>
          <p:nvPr/>
        </p:nvCxnSpPr>
        <p:spPr>
          <a:xfrm flipH="1">
            <a:off x="908940" y="1527821"/>
            <a:ext cx="8161323" cy="0"/>
          </a:xfrm>
          <a:prstGeom prst="line">
            <a:avLst/>
          </a:prstGeom>
          <a:ln/>
        </p:spPr>
        <p:style>
          <a:lnRef idx="2">
            <a:schemeClr val="dk1"/>
          </a:lnRef>
          <a:fillRef idx="0">
            <a:schemeClr val="dk1"/>
          </a:fillRef>
          <a:effectRef idx="1">
            <a:schemeClr val="dk1"/>
          </a:effectRef>
          <a:fontRef idx="minor">
            <a:schemeClr val="tx1"/>
          </a:fontRef>
        </p:style>
      </p:cxnSp>
      <p:cxnSp>
        <p:nvCxnSpPr>
          <p:cNvPr id="21" name="Straight Connector 20">
            <a:extLst>
              <a:ext uri="{FF2B5EF4-FFF2-40B4-BE49-F238E27FC236}">
                <a16:creationId xmlns:a16="http://schemas.microsoft.com/office/drawing/2014/main" id="{AC939415-5ED2-4FA3-9A08-EC141B7AFCCB}"/>
              </a:ext>
            </a:extLst>
          </p:cNvPr>
          <p:cNvCxnSpPr>
            <a:cxnSpLocks/>
          </p:cNvCxnSpPr>
          <p:nvPr/>
        </p:nvCxnSpPr>
        <p:spPr>
          <a:xfrm flipV="1">
            <a:off x="908940" y="83758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22" name="Straight Connector 21">
            <a:extLst>
              <a:ext uri="{FF2B5EF4-FFF2-40B4-BE49-F238E27FC236}">
                <a16:creationId xmlns:a16="http://schemas.microsoft.com/office/drawing/2014/main" id="{D109CFE8-4B37-4AFD-9F4B-F6C48F4DB93B}"/>
              </a:ext>
            </a:extLst>
          </p:cNvPr>
          <p:cNvCxnSpPr>
            <a:cxnSpLocks/>
          </p:cNvCxnSpPr>
          <p:nvPr/>
        </p:nvCxnSpPr>
        <p:spPr>
          <a:xfrm flipV="1">
            <a:off x="907028" y="1670658"/>
            <a:ext cx="0" cy="3897800"/>
          </a:xfrm>
          <a:prstGeom prst="line">
            <a:avLst/>
          </a:prstGeom>
          <a:ln/>
        </p:spPr>
        <p:style>
          <a:lnRef idx="2">
            <a:schemeClr val="dk1"/>
          </a:lnRef>
          <a:fillRef idx="0">
            <a:schemeClr val="dk1"/>
          </a:fillRef>
          <a:effectRef idx="1">
            <a:schemeClr val="dk1"/>
          </a:effectRef>
          <a:fontRef idx="minor">
            <a:schemeClr val="tx1"/>
          </a:fontRef>
        </p:style>
      </p:cxnSp>
      <p:pic>
        <p:nvPicPr>
          <p:cNvPr id="9" name="Picture 8">
            <a:extLst>
              <a:ext uri="{FF2B5EF4-FFF2-40B4-BE49-F238E27FC236}">
                <a16:creationId xmlns:a16="http://schemas.microsoft.com/office/drawing/2014/main" id="{2798E6D2-2387-4B8D-81FF-41C441A146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532437"/>
            <a:ext cx="2507792" cy="1325563"/>
          </a:xfrm>
          <a:prstGeom prst="rect">
            <a:avLst/>
          </a:prstGeom>
        </p:spPr>
      </p:pic>
      <p:pic>
        <p:nvPicPr>
          <p:cNvPr id="10" name="Picture 9">
            <a:extLst>
              <a:ext uri="{FF2B5EF4-FFF2-40B4-BE49-F238E27FC236}">
                <a16:creationId xmlns:a16="http://schemas.microsoft.com/office/drawing/2014/main" id="{C333124A-37EB-490F-B545-FF07187F54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37319" y="1106260"/>
            <a:ext cx="2468688" cy="5310008"/>
          </a:xfrm>
          <a:prstGeom prst="rect">
            <a:avLst/>
          </a:prstGeom>
        </p:spPr>
      </p:pic>
    </p:spTree>
    <p:extLst>
      <p:ext uri="{BB962C8B-B14F-4D97-AF65-F5344CB8AC3E}">
        <p14:creationId xmlns:p14="http://schemas.microsoft.com/office/powerpoint/2010/main" val="4275029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49A961F8-0A29-4269-BEB7-DBC5CD627824}"/>
              </a:ext>
            </a:extLst>
          </p:cNvPr>
          <p:cNvSpPr txBox="1"/>
          <p:nvPr/>
        </p:nvSpPr>
        <p:spPr>
          <a:xfrm>
            <a:off x="9370567" y="6243578"/>
            <a:ext cx="2424223" cy="307777"/>
          </a:xfrm>
          <a:prstGeom prst="rect">
            <a:avLst/>
          </a:prstGeom>
          <a:noFill/>
        </p:spPr>
        <p:txBody>
          <a:bodyPr wrap="square" rtlCol="0">
            <a:spAutoFit/>
          </a:bodyPr>
          <a:lstStyle/>
          <a:p>
            <a:pPr algn="r"/>
            <a:r>
              <a:rPr lang="en-GB" sz="1400" dirty="0">
                <a:latin typeface="Arial" panose="020B0604020202020204" pitchFamily="34" charset="0"/>
                <a:cs typeface="Arial" panose="020B0604020202020204" pitchFamily="34" charset="0"/>
              </a:rPr>
              <a:t>www.yorksj.ac.uk</a:t>
            </a:r>
          </a:p>
        </p:txBody>
      </p:sp>
      <p:sp>
        <p:nvSpPr>
          <p:cNvPr id="18" name="Title 1">
            <a:extLst>
              <a:ext uri="{FF2B5EF4-FFF2-40B4-BE49-F238E27FC236}">
                <a16:creationId xmlns:a16="http://schemas.microsoft.com/office/drawing/2014/main" id="{A48DCE8A-3352-4A25-8118-59D606A82866}"/>
              </a:ext>
            </a:extLst>
          </p:cNvPr>
          <p:cNvSpPr>
            <a:spLocks noGrp="1"/>
          </p:cNvSpPr>
          <p:nvPr>
            <p:ph type="title"/>
          </p:nvPr>
        </p:nvSpPr>
        <p:spPr>
          <a:xfrm>
            <a:off x="1105782" y="450185"/>
            <a:ext cx="8070806" cy="1325563"/>
          </a:xfrm>
        </p:spPr>
        <p:txBody>
          <a:bodyPr/>
          <a:lstStyle/>
          <a:p>
            <a:r>
              <a:rPr lang="en-GB" dirty="0">
                <a:latin typeface="Arial" panose="020B0604020202020204" pitchFamily="34" charset="0"/>
                <a:cs typeface="Arial" panose="020B0604020202020204" pitchFamily="34" charset="0"/>
              </a:rPr>
              <a:t>Planning requirements</a:t>
            </a:r>
          </a:p>
        </p:txBody>
      </p:sp>
      <p:sp>
        <p:nvSpPr>
          <p:cNvPr id="19" name="Content Placeholder 2">
            <a:extLst>
              <a:ext uri="{FF2B5EF4-FFF2-40B4-BE49-F238E27FC236}">
                <a16:creationId xmlns:a16="http://schemas.microsoft.com/office/drawing/2014/main" id="{02C5954D-F896-4EF8-B5C3-38AAD6A49E3B}"/>
              </a:ext>
            </a:extLst>
          </p:cNvPr>
          <p:cNvSpPr>
            <a:spLocks noGrp="1"/>
          </p:cNvSpPr>
          <p:nvPr>
            <p:ph idx="1"/>
          </p:nvPr>
        </p:nvSpPr>
        <p:spPr>
          <a:xfrm>
            <a:off x="999457" y="1670654"/>
            <a:ext cx="8070806" cy="4109708"/>
          </a:xfrm>
        </p:spPr>
        <p:txBody>
          <a:bodyPr>
            <a:normAutofit fontScale="92500" lnSpcReduction="20000"/>
          </a:bodyPr>
          <a:lstStyle/>
          <a:p>
            <a:pPr marL="457200" indent="-457200">
              <a:buFont typeface="Verdana" panose="020B0604030504040204" pitchFamily="34" charset="0"/>
              <a:buAutoNum type="arabicPeriod"/>
            </a:pPr>
            <a:r>
              <a:rPr lang="en-GB" altLang="en-US" dirty="0"/>
              <a:t>Agree teaching/management responsibility for each week.</a:t>
            </a:r>
          </a:p>
          <a:p>
            <a:pPr marL="457200" indent="-457200">
              <a:buFont typeface="Verdana" panose="020B0604030504040204" pitchFamily="34" charset="0"/>
              <a:buAutoNum type="arabicPeriod"/>
            </a:pPr>
            <a:r>
              <a:rPr lang="en-GB" altLang="en-US" dirty="0"/>
              <a:t>The teacher should provide the Early Learning Goal/ learning objective for the activity/task/lesson.  If this comes from a weekly plan, it would be helpful if the student could have a copy of this too.</a:t>
            </a:r>
          </a:p>
          <a:p>
            <a:pPr marL="457200" indent="-457200">
              <a:buFont typeface="Verdana" panose="020B0604030504040204" pitchFamily="34" charset="0"/>
              <a:buAutoNum type="arabicPeriod"/>
            </a:pPr>
            <a:r>
              <a:rPr lang="en-GB" altLang="en-US" dirty="0"/>
              <a:t>Students should decide on the pro forma to use. They can use the school planning, an example in the YSJ Planning and Assessment Guidance document or devise their own.</a:t>
            </a:r>
          </a:p>
          <a:p>
            <a:pPr marL="457200" indent="-457200">
              <a:buFont typeface="Verdana" panose="020B0604030504040204" pitchFamily="34" charset="0"/>
              <a:buAutoNum type="arabicPeriod"/>
            </a:pPr>
            <a:r>
              <a:rPr lang="en-GB" altLang="en-US" dirty="0"/>
              <a:t>They should be experiencing whole class and small group activities throughout SE1.</a:t>
            </a:r>
          </a:p>
          <a:p>
            <a:endParaRPr lang="en-GB" dirty="0">
              <a:solidFill>
                <a:schemeClr val="bg1"/>
              </a:solidFill>
              <a:latin typeface="Arial" panose="020B0604020202020204" pitchFamily="34" charset="0"/>
              <a:cs typeface="Arial" panose="020B0604020202020204" pitchFamily="34" charset="0"/>
            </a:endParaRPr>
          </a:p>
        </p:txBody>
      </p:sp>
      <p:cxnSp>
        <p:nvCxnSpPr>
          <p:cNvPr id="20" name="Straight Connector 19">
            <a:extLst>
              <a:ext uri="{FF2B5EF4-FFF2-40B4-BE49-F238E27FC236}">
                <a16:creationId xmlns:a16="http://schemas.microsoft.com/office/drawing/2014/main" id="{0AEB6EB7-8E40-49CC-8EEB-99E9CB379EDF}"/>
              </a:ext>
            </a:extLst>
          </p:cNvPr>
          <p:cNvCxnSpPr>
            <a:cxnSpLocks/>
          </p:cNvCxnSpPr>
          <p:nvPr/>
        </p:nvCxnSpPr>
        <p:spPr>
          <a:xfrm flipH="1">
            <a:off x="908940" y="1527821"/>
            <a:ext cx="8161323" cy="0"/>
          </a:xfrm>
          <a:prstGeom prst="line">
            <a:avLst/>
          </a:prstGeom>
          <a:ln/>
        </p:spPr>
        <p:style>
          <a:lnRef idx="2">
            <a:schemeClr val="dk1"/>
          </a:lnRef>
          <a:fillRef idx="0">
            <a:schemeClr val="dk1"/>
          </a:fillRef>
          <a:effectRef idx="1">
            <a:schemeClr val="dk1"/>
          </a:effectRef>
          <a:fontRef idx="minor">
            <a:schemeClr val="tx1"/>
          </a:fontRef>
        </p:style>
      </p:cxnSp>
      <p:cxnSp>
        <p:nvCxnSpPr>
          <p:cNvPr id="21" name="Straight Connector 20">
            <a:extLst>
              <a:ext uri="{FF2B5EF4-FFF2-40B4-BE49-F238E27FC236}">
                <a16:creationId xmlns:a16="http://schemas.microsoft.com/office/drawing/2014/main" id="{AC939415-5ED2-4FA3-9A08-EC141B7AFCCB}"/>
              </a:ext>
            </a:extLst>
          </p:cNvPr>
          <p:cNvCxnSpPr>
            <a:cxnSpLocks/>
          </p:cNvCxnSpPr>
          <p:nvPr/>
        </p:nvCxnSpPr>
        <p:spPr>
          <a:xfrm flipV="1">
            <a:off x="908940" y="83758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22" name="Straight Connector 21">
            <a:extLst>
              <a:ext uri="{FF2B5EF4-FFF2-40B4-BE49-F238E27FC236}">
                <a16:creationId xmlns:a16="http://schemas.microsoft.com/office/drawing/2014/main" id="{D109CFE8-4B37-4AFD-9F4B-F6C48F4DB93B}"/>
              </a:ext>
            </a:extLst>
          </p:cNvPr>
          <p:cNvCxnSpPr>
            <a:cxnSpLocks/>
          </p:cNvCxnSpPr>
          <p:nvPr/>
        </p:nvCxnSpPr>
        <p:spPr>
          <a:xfrm flipV="1">
            <a:off x="907028" y="1670658"/>
            <a:ext cx="0" cy="3897800"/>
          </a:xfrm>
          <a:prstGeom prst="line">
            <a:avLst/>
          </a:prstGeom>
          <a:ln/>
        </p:spPr>
        <p:style>
          <a:lnRef idx="2">
            <a:schemeClr val="dk1"/>
          </a:lnRef>
          <a:fillRef idx="0">
            <a:schemeClr val="dk1"/>
          </a:fillRef>
          <a:effectRef idx="1">
            <a:schemeClr val="dk1"/>
          </a:effectRef>
          <a:fontRef idx="minor">
            <a:schemeClr val="tx1"/>
          </a:fontRef>
        </p:style>
      </p:cxnSp>
      <p:pic>
        <p:nvPicPr>
          <p:cNvPr id="9" name="Picture 8">
            <a:extLst>
              <a:ext uri="{FF2B5EF4-FFF2-40B4-BE49-F238E27FC236}">
                <a16:creationId xmlns:a16="http://schemas.microsoft.com/office/drawing/2014/main" id="{2798E6D2-2387-4B8D-81FF-41C441A146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532437"/>
            <a:ext cx="2507792" cy="1325563"/>
          </a:xfrm>
          <a:prstGeom prst="rect">
            <a:avLst/>
          </a:prstGeom>
        </p:spPr>
      </p:pic>
    </p:spTree>
    <p:extLst>
      <p:ext uri="{BB962C8B-B14F-4D97-AF65-F5344CB8AC3E}">
        <p14:creationId xmlns:p14="http://schemas.microsoft.com/office/powerpoint/2010/main" val="263376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a:extLst>
              <a:ext uri="{FF2B5EF4-FFF2-40B4-BE49-F238E27FC236}">
                <a16:creationId xmlns:a16="http://schemas.microsoft.com/office/drawing/2014/main" id="{13FFC97A-C8E7-49CC-AD4A-078EAD82CDD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143250" y="476251"/>
            <a:ext cx="5437188" cy="5903913"/>
          </a:xfrm>
          <a:noFill/>
          <a:ln>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3795" name="TextBox 3">
            <a:extLst>
              <a:ext uri="{FF2B5EF4-FFF2-40B4-BE49-F238E27FC236}">
                <a16:creationId xmlns:a16="http://schemas.microsoft.com/office/drawing/2014/main" id="{B952A8B0-2FC1-4FE7-86BA-0E92664A1744}"/>
              </a:ext>
            </a:extLst>
          </p:cNvPr>
          <p:cNvSpPr txBox="1">
            <a:spLocks noChangeArrowheads="1"/>
          </p:cNvSpPr>
          <p:nvPr/>
        </p:nvSpPr>
        <p:spPr bwMode="auto">
          <a:xfrm>
            <a:off x="8832850" y="5732464"/>
            <a:ext cx="15113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Verdana" panose="020B060403050404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Verdana" panose="020B060403050404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Verdana" panose="020B060403050404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Verdana" panose="020B060403050404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Verdana" panose="020B060403050404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Verdana" panose="020B060403050404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Verdana" panose="020B060403050404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Verdana" panose="020B060403050404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Verdana" panose="020B0604030504040204" pitchFamily="34" charset="0"/>
                <a:ea typeface="Arial" panose="020B0604020202020204" pitchFamily="34" charset="0"/>
                <a:cs typeface="Arial" panose="020B0604020202020204" pitchFamily="34" charset="0"/>
              </a:defRPr>
            </a:lvl9pPr>
          </a:lstStyle>
          <a:p>
            <a:pPr>
              <a:spcBef>
                <a:spcPct val="0"/>
              </a:spcBef>
              <a:buFontTx/>
              <a:buNone/>
            </a:pPr>
            <a:r>
              <a:rPr lang="en-GB" altLang="en-US" sz="1600"/>
              <a:t>PAG page 35</a:t>
            </a:r>
          </a:p>
        </p:txBody>
      </p:sp>
    </p:spTree>
    <p:extLst>
      <p:ext uri="{BB962C8B-B14F-4D97-AF65-F5344CB8AC3E}">
        <p14:creationId xmlns:p14="http://schemas.microsoft.com/office/powerpoint/2010/main" val="571727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id="{B962F984-3661-47B9-A82D-86BED7D98527}"/>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Teaching requirements </a:t>
            </a:r>
            <a:r>
              <a:rPr lang="en-GB" dirty="0">
                <a:solidFill>
                  <a:schemeClr val="bg1"/>
                </a:solidFill>
                <a:latin typeface="Arial" panose="020B0604020202020204" pitchFamily="34" charset="0"/>
                <a:cs typeface="Arial" panose="020B0604020202020204" pitchFamily="34" charset="0"/>
              </a:rPr>
              <a:t>so far</a:t>
            </a:r>
          </a:p>
        </p:txBody>
      </p:sp>
      <p:sp>
        <p:nvSpPr>
          <p:cNvPr id="19" name="Content Placeholder 2">
            <a:extLst>
              <a:ext uri="{FF2B5EF4-FFF2-40B4-BE49-F238E27FC236}">
                <a16:creationId xmlns:a16="http://schemas.microsoft.com/office/drawing/2014/main" id="{BC1ACA4E-F46A-42D7-AF15-AD2A9A8E328C}"/>
              </a:ext>
            </a:extLst>
          </p:cNvPr>
          <p:cNvSpPr>
            <a:spLocks noGrp="1"/>
          </p:cNvSpPr>
          <p:nvPr>
            <p:ph idx="1"/>
          </p:nvPr>
        </p:nvSpPr>
        <p:spPr>
          <a:xfrm>
            <a:off x="838200" y="1825625"/>
            <a:ext cx="8202769" cy="4351338"/>
          </a:xfrm>
        </p:spPr>
        <p:txBody>
          <a:bodyPr>
            <a:normAutofit fontScale="77500" lnSpcReduction="20000"/>
          </a:bodyPr>
          <a:lstStyle/>
          <a:p>
            <a:pPr marL="0" lvl="1" indent="0">
              <a:buNone/>
              <a:defRPr/>
            </a:pPr>
            <a:r>
              <a:rPr lang="en-GB" altLang="en-US" sz="2000" dirty="0">
                <a:solidFill>
                  <a:schemeClr val="bg1"/>
                </a:solidFill>
              </a:rPr>
              <a:t>earning theories).</a:t>
            </a:r>
          </a:p>
          <a:p>
            <a:r>
              <a:rPr lang="en-GB" altLang="en-US" sz="3100" dirty="0"/>
              <a:t>Small group teaching can include</a:t>
            </a:r>
          </a:p>
          <a:p>
            <a:pPr marL="450850" indent="269875"/>
            <a:r>
              <a:rPr lang="en-GB" altLang="en-US" sz="3100" dirty="0"/>
              <a:t>a focus activity (EYFS)</a:t>
            </a:r>
          </a:p>
          <a:p>
            <a:pPr lvl="1"/>
            <a:r>
              <a:rPr lang="en-GB" altLang="en-US" sz="3100" dirty="0"/>
              <a:t>a group within a lesson led by the teacher (KS1 &amp; 2)</a:t>
            </a:r>
          </a:p>
          <a:p>
            <a:pPr lvl="1"/>
            <a:r>
              <a:rPr lang="en-GB" altLang="en-US" sz="3100" dirty="0"/>
              <a:t>the learning objective provided by the teacher but student plans the activity, including how they are assessing children</a:t>
            </a:r>
          </a:p>
          <a:p>
            <a:r>
              <a:rPr lang="en-GB" altLang="en-US" sz="3100" dirty="0"/>
              <a:t>Teaching responsibility (40% of the week towards the mid-end point of the placement)</a:t>
            </a:r>
          </a:p>
          <a:p>
            <a:pPr lvl="1"/>
            <a:r>
              <a:rPr lang="en-GB" altLang="en-US" sz="3100" dirty="0"/>
              <a:t>student introduces and leads the activity, having prepared resources and space beforehand, organising other adults as appropriate. They end the activity and then evaluate learning that has taken place, making records as appropriate.  They discuss with the adults afterwards any implications for planning in the next lesson.</a:t>
            </a:r>
            <a:r>
              <a:rPr lang="en-GB" altLang="en-US" sz="2000" dirty="0">
                <a:solidFill>
                  <a:schemeClr val="bg1"/>
                </a:solidFill>
              </a:rPr>
              <a:t>t Masters level and they will present their fin</a:t>
            </a:r>
          </a:p>
        </p:txBody>
      </p:sp>
      <p:cxnSp>
        <p:nvCxnSpPr>
          <p:cNvPr id="20" name="Straight Connector 19">
            <a:extLst>
              <a:ext uri="{FF2B5EF4-FFF2-40B4-BE49-F238E27FC236}">
                <a16:creationId xmlns:a16="http://schemas.microsoft.com/office/drawing/2014/main" id="{51CB9884-1851-493E-933F-C1BB15DA8154}"/>
              </a:ext>
            </a:extLst>
          </p:cNvPr>
          <p:cNvCxnSpPr>
            <a:cxnSpLocks/>
          </p:cNvCxnSpPr>
          <p:nvPr/>
        </p:nvCxnSpPr>
        <p:spPr>
          <a:xfrm flipH="1">
            <a:off x="877047" y="1442761"/>
            <a:ext cx="4785199" cy="0"/>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pic>
        <p:nvPicPr>
          <p:cNvPr id="8" name="Picture 7">
            <a:extLst>
              <a:ext uri="{FF2B5EF4-FFF2-40B4-BE49-F238E27FC236}">
                <a16:creationId xmlns:a16="http://schemas.microsoft.com/office/drawing/2014/main" id="{1647596B-52F1-4C5F-AB61-5C3344A18F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319" y="1106260"/>
            <a:ext cx="2468688" cy="5310008"/>
          </a:xfrm>
          <a:prstGeom prst="rect">
            <a:avLst/>
          </a:prstGeom>
        </p:spPr>
      </p:pic>
      <p:cxnSp>
        <p:nvCxnSpPr>
          <p:cNvPr id="9" name="Straight Connector 8">
            <a:extLst>
              <a:ext uri="{FF2B5EF4-FFF2-40B4-BE49-F238E27FC236}">
                <a16:creationId xmlns:a16="http://schemas.microsoft.com/office/drawing/2014/main" id="{E10A72A3-9825-4002-A376-FC3978366CAF}"/>
              </a:ext>
            </a:extLst>
          </p:cNvPr>
          <p:cNvCxnSpPr>
            <a:cxnSpLocks/>
          </p:cNvCxnSpPr>
          <p:nvPr/>
        </p:nvCxnSpPr>
        <p:spPr>
          <a:xfrm flipV="1">
            <a:off x="877046" y="752528"/>
            <a:ext cx="0" cy="555277"/>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cxnSp>
        <p:nvCxnSpPr>
          <p:cNvPr id="23" name="Straight Connector 22">
            <a:extLst>
              <a:ext uri="{FF2B5EF4-FFF2-40B4-BE49-F238E27FC236}">
                <a16:creationId xmlns:a16="http://schemas.microsoft.com/office/drawing/2014/main" id="{2635313E-8ABB-4746-BCE1-405E75F8934A}"/>
              </a:ext>
            </a:extLst>
          </p:cNvPr>
          <p:cNvCxnSpPr>
            <a:cxnSpLocks/>
          </p:cNvCxnSpPr>
          <p:nvPr/>
        </p:nvCxnSpPr>
        <p:spPr>
          <a:xfrm flipV="1">
            <a:off x="875134" y="1585596"/>
            <a:ext cx="0" cy="2731223"/>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pic>
        <p:nvPicPr>
          <p:cNvPr id="11" name="Picture 10">
            <a:extLst>
              <a:ext uri="{FF2B5EF4-FFF2-40B4-BE49-F238E27FC236}">
                <a16:creationId xmlns:a16="http://schemas.microsoft.com/office/drawing/2014/main" id="{39DC2D83-DB4B-4B91-BCFA-F596B2FFA34C}"/>
              </a:ext>
            </a:extLst>
          </p:cNvPr>
          <p:cNvPicPr>
            <a:picLocks noChangeAspect="1"/>
          </p:cNvPicPr>
          <p:nvPr/>
        </p:nvPicPr>
        <p:blipFill rotWithShape="1">
          <a:blip r:embed="rId3">
            <a:extLst>
              <a:ext uri="{28A0092B-C50C-407E-A947-70E740481C1C}">
                <a14:useLocalDpi xmlns:a14="http://schemas.microsoft.com/office/drawing/2010/main" val="0"/>
              </a:ext>
            </a:extLst>
          </a:blip>
          <a:srcRect l="1851" t="3538" r="2801" b="4081"/>
          <a:stretch/>
        </p:blipFill>
        <p:spPr>
          <a:xfrm>
            <a:off x="63797" y="5555581"/>
            <a:ext cx="2392326" cy="1227131"/>
          </a:xfrm>
          <a:prstGeom prst="rect">
            <a:avLst/>
          </a:prstGeom>
        </p:spPr>
      </p:pic>
    </p:spTree>
    <p:extLst>
      <p:ext uri="{BB962C8B-B14F-4D97-AF65-F5344CB8AC3E}">
        <p14:creationId xmlns:p14="http://schemas.microsoft.com/office/powerpoint/2010/main" val="941254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id="{B962F984-3661-47B9-A82D-86BED7D98527}"/>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Assessment requirements </a:t>
            </a:r>
            <a:r>
              <a:rPr lang="en-GB" dirty="0">
                <a:solidFill>
                  <a:schemeClr val="bg1"/>
                </a:solidFill>
                <a:latin typeface="Arial" panose="020B0604020202020204" pitchFamily="34" charset="0"/>
                <a:cs typeface="Arial" panose="020B0604020202020204" pitchFamily="34" charset="0"/>
              </a:rPr>
              <a:t>so far</a:t>
            </a:r>
          </a:p>
        </p:txBody>
      </p:sp>
      <p:sp>
        <p:nvSpPr>
          <p:cNvPr id="19" name="Content Placeholder 2">
            <a:extLst>
              <a:ext uri="{FF2B5EF4-FFF2-40B4-BE49-F238E27FC236}">
                <a16:creationId xmlns:a16="http://schemas.microsoft.com/office/drawing/2014/main" id="{BC1ACA4E-F46A-42D7-AF15-AD2A9A8E328C}"/>
              </a:ext>
            </a:extLst>
          </p:cNvPr>
          <p:cNvSpPr>
            <a:spLocks noGrp="1"/>
          </p:cNvSpPr>
          <p:nvPr>
            <p:ph idx="1"/>
          </p:nvPr>
        </p:nvSpPr>
        <p:spPr>
          <a:xfrm>
            <a:off x="838200" y="1825625"/>
            <a:ext cx="8202769" cy="4351338"/>
          </a:xfrm>
        </p:spPr>
        <p:txBody>
          <a:bodyPr>
            <a:normAutofit/>
          </a:bodyPr>
          <a:lstStyle/>
          <a:p>
            <a:pPr marL="0" lvl="1" indent="0">
              <a:buNone/>
              <a:defRPr/>
            </a:pPr>
            <a:r>
              <a:rPr lang="en-GB" altLang="en-US" sz="3100" dirty="0"/>
              <a:t>Student teachers need to be involved in the assessment of children from the start of SE1.  Their planning starts with what the children already know, can do and understand.  They will need access to:</a:t>
            </a:r>
          </a:p>
          <a:p>
            <a:pPr lvl="1"/>
            <a:r>
              <a:rPr lang="en-GB" altLang="en-US" sz="3100" dirty="0"/>
              <a:t>children’s work</a:t>
            </a:r>
          </a:p>
          <a:p>
            <a:pPr lvl="1"/>
            <a:r>
              <a:rPr lang="en-GB" altLang="en-US" sz="3100" dirty="0"/>
              <a:t>teacher assessment records</a:t>
            </a:r>
          </a:p>
          <a:p>
            <a:pPr lvl="1"/>
            <a:r>
              <a:rPr lang="en-GB" altLang="en-US" sz="3100" dirty="0"/>
              <a:t>individual needs of children and EHCPs</a:t>
            </a:r>
          </a:p>
          <a:p>
            <a:pPr lvl="1"/>
            <a:r>
              <a:rPr lang="en-GB" altLang="en-US" sz="2000" dirty="0">
                <a:solidFill>
                  <a:schemeClr val="bg1"/>
                </a:solidFill>
              </a:rPr>
              <a:t>at Masters level and they will present their fin</a:t>
            </a:r>
          </a:p>
        </p:txBody>
      </p:sp>
      <p:cxnSp>
        <p:nvCxnSpPr>
          <p:cNvPr id="20" name="Straight Connector 19">
            <a:extLst>
              <a:ext uri="{FF2B5EF4-FFF2-40B4-BE49-F238E27FC236}">
                <a16:creationId xmlns:a16="http://schemas.microsoft.com/office/drawing/2014/main" id="{51CB9884-1851-493E-933F-C1BB15DA8154}"/>
              </a:ext>
            </a:extLst>
          </p:cNvPr>
          <p:cNvCxnSpPr>
            <a:cxnSpLocks/>
          </p:cNvCxnSpPr>
          <p:nvPr/>
        </p:nvCxnSpPr>
        <p:spPr>
          <a:xfrm flipH="1">
            <a:off x="877047" y="1442761"/>
            <a:ext cx="4785199" cy="0"/>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pic>
        <p:nvPicPr>
          <p:cNvPr id="8" name="Picture 7">
            <a:extLst>
              <a:ext uri="{FF2B5EF4-FFF2-40B4-BE49-F238E27FC236}">
                <a16:creationId xmlns:a16="http://schemas.microsoft.com/office/drawing/2014/main" id="{1647596B-52F1-4C5F-AB61-5C3344A18F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319" y="1106260"/>
            <a:ext cx="2468688" cy="5310008"/>
          </a:xfrm>
          <a:prstGeom prst="rect">
            <a:avLst/>
          </a:prstGeom>
        </p:spPr>
      </p:pic>
      <p:cxnSp>
        <p:nvCxnSpPr>
          <p:cNvPr id="9" name="Straight Connector 8">
            <a:extLst>
              <a:ext uri="{FF2B5EF4-FFF2-40B4-BE49-F238E27FC236}">
                <a16:creationId xmlns:a16="http://schemas.microsoft.com/office/drawing/2014/main" id="{E10A72A3-9825-4002-A376-FC3978366CAF}"/>
              </a:ext>
            </a:extLst>
          </p:cNvPr>
          <p:cNvCxnSpPr>
            <a:cxnSpLocks/>
          </p:cNvCxnSpPr>
          <p:nvPr/>
        </p:nvCxnSpPr>
        <p:spPr>
          <a:xfrm flipV="1">
            <a:off x="877046" y="752528"/>
            <a:ext cx="0" cy="555277"/>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cxnSp>
        <p:nvCxnSpPr>
          <p:cNvPr id="23" name="Straight Connector 22">
            <a:extLst>
              <a:ext uri="{FF2B5EF4-FFF2-40B4-BE49-F238E27FC236}">
                <a16:creationId xmlns:a16="http://schemas.microsoft.com/office/drawing/2014/main" id="{2635313E-8ABB-4746-BCE1-405E75F8934A}"/>
              </a:ext>
            </a:extLst>
          </p:cNvPr>
          <p:cNvCxnSpPr>
            <a:cxnSpLocks/>
          </p:cNvCxnSpPr>
          <p:nvPr/>
        </p:nvCxnSpPr>
        <p:spPr>
          <a:xfrm flipV="1">
            <a:off x="875134" y="1585596"/>
            <a:ext cx="0" cy="2731223"/>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pic>
        <p:nvPicPr>
          <p:cNvPr id="11" name="Picture 10">
            <a:extLst>
              <a:ext uri="{FF2B5EF4-FFF2-40B4-BE49-F238E27FC236}">
                <a16:creationId xmlns:a16="http://schemas.microsoft.com/office/drawing/2014/main" id="{39DC2D83-DB4B-4B91-BCFA-F596B2FFA34C}"/>
              </a:ext>
            </a:extLst>
          </p:cNvPr>
          <p:cNvPicPr>
            <a:picLocks noChangeAspect="1"/>
          </p:cNvPicPr>
          <p:nvPr/>
        </p:nvPicPr>
        <p:blipFill rotWithShape="1">
          <a:blip r:embed="rId3">
            <a:extLst>
              <a:ext uri="{28A0092B-C50C-407E-A947-70E740481C1C}">
                <a14:useLocalDpi xmlns:a14="http://schemas.microsoft.com/office/drawing/2010/main" val="0"/>
              </a:ext>
            </a:extLst>
          </a:blip>
          <a:srcRect l="1851" t="3538" r="2801" b="4081"/>
          <a:stretch/>
        </p:blipFill>
        <p:spPr>
          <a:xfrm>
            <a:off x="63797" y="5555581"/>
            <a:ext cx="2392326" cy="1227131"/>
          </a:xfrm>
          <a:prstGeom prst="rect">
            <a:avLst/>
          </a:prstGeom>
        </p:spPr>
      </p:pic>
    </p:spTree>
    <p:extLst>
      <p:ext uri="{BB962C8B-B14F-4D97-AF65-F5344CB8AC3E}">
        <p14:creationId xmlns:p14="http://schemas.microsoft.com/office/powerpoint/2010/main" val="5185504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id="{B962F984-3661-47B9-A82D-86BED7D98527}"/>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Assessment requirements </a:t>
            </a:r>
            <a:r>
              <a:rPr lang="en-GB" dirty="0">
                <a:solidFill>
                  <a:schemeClr val="bg1"/>
                </a:solidFill>
                <a:latin typeface="Arial" panose="020B0604020202020204" pitchFamily="34" charset="0"/>
                <a:cs typeface="Arial" panose="020B0604020202020204" pitchFamily="34" charset="0"/>
              </a:rPr>
              <a:t>so far</a:t>
            </a:r>
          </a:p>
        </p:txBody>
      </p:sp>
      <p:sp>
        <p:nvSpPr>
          <p:cNvPr id="19" name="Content Placeholder 2">
            <a:extLst>
              <a:ext uri="{FF2B5EF4-FFF2-40B4-BE49-F238E27FC236}">
                <a16:creationId xmlns:a16="http://schemas.microsoft.com/office/drawing/2014/main" id="{BC1ACA4E-F46A-42D7-AF15-AD2A9A8E328C}"/>
              </a:ext>
            </a:extLst>
          </p:cNvPr>
          <p:cNvSpPr>
            <a:spLocks noGrp="1"/>
          </p:cNvSpPr>
          <p:nvPr>
            <p:ph idx="1"/>
          </p:nvPr>
        </p:nvSpPr>
        <p:spPr>
          <a:xfrm>
            <a:off x="838200" y="1825625"/>
            <a:ext cx="8202769" cy="4351338"/>
          </a:xfrm>
        </p:spPr>
        <p:txBody>
          <a:bodyPr>
            <a:normAutofit fontScale="92500" lnSpcReduction="10000"/>
          </a:bodyPr>
          <a:lstStyle/>
          <a:p>
            <a:pPr marL="0" lvl="1" indent="0">
              <a:buNone/>
              <a:defRPr/>
            </a:pPr>
            <a:r>
              <a:rPr lang="en-GB" altLang="en-US" sz="3100" dirty="0"/>
              <a:t>Student teachers will:</a:t>
            </a:r>
          </a:p>
          <a:p>
            <a:pPr marL="457200" lvl="1" indent="-457200">
              <a:defRPr/>
            </a:pPr>
            <a:r>
              <a:rPr lang="en-GB" altLang="en-US" sz="3100" dirty="0"/>
              <a:t>use prior achievement and teacher discussions to plan lessons</a:t>
            </a:r>
          </a:p>
          <a:p>
            <a:pPr marL="457200" lvl="1" indent="-457200">
              <a:defRPr/>
            </a:pPr>
            <a:r>
              <a:rPr lang="en-GB" altLang="en-US" sz="3100" dirty="0"/>
              <a:t>implement formative assessment strategies in their planning and teaching</a:t>
            </a:r>
          </a:p>
          <a:p>
            <a:pPr marL="457200" lvl="1" indent="-457200">
              <a:defRPr/>
            </a:pPr>
            <a:r>
              <a:rPr lang="en-GB" altLang="en-US" sz="3100" dirty="0"/>
              <a:t>evaluate learning and make records of children’s progress</a:t>
            </a:r>
          </a:p>
          <a:p>
            <a:pPr marL="457200" lvl="1" indent="-457200">
              <a:defRPr/>
            </a:pPr>
            <a:r>
              <a:rPr lang="en-GB" altLang="en-US" sz="3100" dirty="0"/>
              <a:t>contribute to the teacher’s records of children</a:t>
            </a:r>
          </a:p>
          <a:p>
            <a:pPr marL="457200" lvl="1" indent="-457200">
              <a:defRPr/>
            </a:pPr>
            <a:r>
              <a:rPr lang="en-GB" altLang="en-US" sz="3100" dirty="0"/>
              <a:t>observe and discuss with the teacher how this information feeds into tracking and target-setting</a:t>
            </a:r>
          </a:p>
          <a:p>
            <a:pPr lvl="1"/>
            <a:r>
              <a:rPr lang="en-GB" altLang="en-US" sz="2000" dirty="0">
                <a:solidFill>
                  <a:schemeClr val="bg1"/>
                </a:solidFill>
              </a:rPr>
              <a:t>at Masters level and they will present their fin</a:t>
            </a:r>
          </a:p>
        </p:txBody>
      </p:sp>
      <p:cxnSp>
        <p:nvCxnSpPr>
          <p:cNvPr id="20" name="Straight Connector 19">
            <a:extLst>
              <a:ext uri="{FF2B5EF4-FFF2-40B4-BE49-F238E27FC236}">
                <a16:creationId xmlns:a16="http://schemas.microsoft.com/office/drawing/2014/main" id="{51CB9884-1851-493E-933F-C1BB15DA8154}"/>
              </a:ext>
            </a:extLst>
          </p:cNvPr>
          <p:cNvCxnSpPr>
            <a:cxnSpLocks/>
          </p:cNvCxnSpPr>
          <p:nvPr/>
        </p:nvCxnSpPr>
        <p:spPr>
          <a:xfrm flipH="1">
            <a:off x="877047" y="1442761"/>
            <a:ext cx="4785199" cy="0"/>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pic>
        <p:nvPicPr>
          <p:cNvPr id="8" name="Picture 7">
            <a:extLst>
              <a:ext uri="{FF2B5EF4-FFF2-40B4-BE49-F238E27FC236}">
                <a16:creationId xmlns:a16="http://schemas.microsoft.com/office/drawing/2014/main" id="{1647596B-52F1-4C5F-AB61-5C3344A18F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319" y="1106260"/>
            <a:ext cx="2468688" cy="5310008"/>
          </a:xfrm>
          <a:prstGeom prst="rect">
            <a:avLst/>
          </a:prstGeom>
        </p:spPr>
      </p:pic>
      <p:cxnSp>
        <p:nvCxnSpPr>
          <p:cNvPr id="9" name="Straight Connector 8">
            <a:extLst>
              <a:ext uri="{FF2B5EF4-FFF2-40B4-BE49-F238E27FC236}">
                <a16:creationId xmlns:a16="http://schemas.microsoft.com/office/drawing/2014/main" id="{E10A72A3-9825-4002-A376-FC3978366CAF}"/>
              </a:ext>
            </a:extLst>
          </p:cNvPr>
          <p:cNvCxnSpPr>
            <a:cxnSpLocks/>
          </p:cNvCxnSpPr>
          <p:nvPr/>
        </p:nvCxnSpPr>
        <p:spPr>
          <a:xfrm flipV="1">
            <a:off x="877046" y="752528"/>
            <a:ext cx="0" cy="555277"/>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cxnSp>
        <p:nvCxnSpPr>
          <p:cNvPr id="23" name="Straight Connector 22">
            <a:extLst>
              <a:ext uri="{FF2B5EF4-FFF2-40B4-BE49-F238E27FC236}">
                <a16:creationId xmlns:a16="http://schemas.microsoft.com/office/drawing/2014/main" id="{2635313E-8ABB-4746-BCE1-405E75F8934A}"/>
              </a:ext>
            </a:extLst>
          </p:cNvPr>
          <p:cNvCxnSpPr>
            <a:cxnSpLocks/>
          </p:cNvCxnSpPr>
          <p:nvPr/>
        </p:nvCxnSpPr>
        <p:spPr>
          <a:xfrm flipV="1">
            <a:off x="875134" y="1585596"/>
            <a:ext cx="0" cy="2731223"/>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pic>
        <p:nvPicPr>
          <p:cNvPr id="11" name="Picture 10">
            <a:extLst>
              <a:ext uri="{FF2B5EF4-FFF2-40B4-BE49-F238E27FC236}">
                <a16:creationId xmlns:a16="http://schemas.microsoft.com/office/drawing/2014/main" id="{39DC2D83-DB4B-4B91-BCFA-F596B2FFA34C}"/>
              </a:ext>
            </a:extLst>
          </p:cNvPr>
          <p:cNvPicPr>
            <a:picLocks noChangeAspect="1"/>
          </p:cNvPicPr>
          <p:nvPr/>
        </p:nvPicPr>
        <p:blipFill rotWithShape="1">
          <a:blip r:embed="rId3">
            <a:extLst>
              <a:ext uri="{28A0092B-C50C-407E-A947-70E740481C1C}">
                <a14:useLocalDpi xmlns:a14="http://schemas.microsoft.com/office/drawing/2010/main" val="0"/>
              </a:ext>
            </a:extLst>
          </a:blip>
          <a:srcRect l="1851" t="3538" r="2801" b="4081"/>
          <a:stretch/>
        </p:blipFill>
        <p:spPr>
          <a:xfrm>
            <a:off x="63797" y="5555581"/>
            <a:ext cx="2392326" cy="1227131"/>
          </a:xfrm>
          <a:prstGeom prst="rect">
            <a:avLst/>
          </a:prstGeom>
        </p:spPr>
      </p:pic>
    </p:spTree>
    <p:extLst>
      <p:ext uri="{BB962C8B-B14F-4D97-AF65-F5344CB8AC3E}">
        <p14:creationId xmlns:p14="http://schemas.microsoft.com/office/powerpoint/2010/main" val="758680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78E8F471-C741-4637-90E6-EB1D514B69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TextBox 19">
            <a:extLst>
              <a:ext uri="{FF2B5EF4-FFF2-40B4-BE49-F238E27FC236}">
                <a16:creationId xmlns:a16="http://schemas.microsoft.com/office/drawing/2014/main" id="{4B82B7A8-671F-41F7-A08D-6F3FEAD59522}"/>
              </a:ext>
            </a:extLst>
          </p:cNvPr>
          <p:cNvSpPr txBox="1"/>
          <p:nvPr/>
        </p:nvSpPr>
        <p:spPr>
          <a:xfrm>
            <a:off x="9370567" y="624357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sp>
        <p:nvSpPr>
          <p:cNvPr id="21" name="Title 1">
            <a:extLst>
              <a:ext uri="{FF2B5EF4-FFF2-40B4-BE49-F238E27FC236}">
                <a16:creationId xmlns:a16="http://schemas.microsoft.com/office/drawing/2014/main" id="{F48EE759-1EB6-44BF-A16C-EB1092B6F47A}"/>
              </a:ext>
            </a:extLst>
          </p:cNvPr>
          <p:cNvSpPr>
            <a:spLocks noGrp="1"/>
          </p:cNvSpPr>
          <p:nvPr>
            <p:ph type="title"/>
          </p:nvPr>
        </p:nvSpPr>
        <p:spPr>
          <a:xfrm>
            <a:off x="1073888" y="365125"/>
            <a:ext cx="9929040" cy="1325563"/>
          </a:xfrm>
        </p:spPr>
        <p:txBody>
          <a:bodyPr/>
          <a:lstStyle/>
          <a:p>
            <a:pPr algn="ctr"/>
            <a:r>
              <a:rPr lang="en-GB" dirty="0">
                <a:latin typeface="Arial" panose="020B0604020202020204" pitchFamily="34" charset="0"/>
                <a:cs typeface="Arial" panose="020B0604020202020204" pitchFamily="34" charset="0"/>
              </a:rPr>
              <a:t>Thank you!</a:t>
            </a:r>
          </a:p>
        </p:txBody>
      </p:sp>
      <p:sp>
        <p:nvSpPr>
          <p:cNvPr id="22" name="Content Placeholder 2">
            <a:extLst>
              <a:ext uri="{FF2B5EF4-FFF2-40B4-BE49-F238E27FC236}">
                <a16:creationId xmlns:a16="http://schemas.microsoft.com/office/drawing/2014/main" id="{E14231AE-3C11-47D8-B99B-14BB6E3687D2}"/>
              </a:ext>
            </a:extLst>
          </p:cNvPr>
          <p:cNvSpPr>
            <a:spLocks noGrp="1"/>
          </p:cNvSpPr>
          <p:nvPr>
            <p:ph idx="1"/>
          </p:nvPr>
        </p:nvSpPr>
        <p:spPr>
          <a:xfrm>
            <a:off x="967562" y="1585595"/>
            <a:ext cx="10035365" cy="4351338"/>
          </a:xfrm>
        </p:spPr>
        <p:txBody>
          <a:bodyPr/>
          <a:lstStyle/>
          <a:p>
            <a:pPr marL="0" indent="0" algn="ctr">
              <a:buNone/>
            </a:pPr>
            <a:r>
              <a:rPr lang="en-GB" dirty="0">
                <a:solidFill>
                  <a:schemeClr val="bg1"/>
                </a:solidFill>
                <a:latin typeface="Arial" panose="020B0604020202020204" pitchFamily="34" charset="0"/>
                <a:cs typeface="Arial" panose="020B0604020202020204" pitchFamily="34" charset="0"/>
              </a:rPr>
              <a:t>58 trainees</a:t>
            </a:r>
          </a:p>
          <a:p>
            <a:pPr marL="0" indent="0" algn="ctr">
              <a:buNone/>
            </a:pPr>
            <a:r>
              <a:rPr lang="en-GB" dirty="0">
                <a:solidFill>
                  <a:schemeClr val="bg1"/>
                </a:solidFill>
                <a:latin typeface="Arial" panose="020B0604020202020204" pitchFamily="34" charset="0"/>
                <a:cs typeface="Arial" panose="020B0604020202020204" pitchFamily="34" charset="0"/>
              </a:rPr>
              <a:t>Range of background experiences with children</a:t>
            </a:r>
          </a:p>
          <a:p>
            <a:pPr marL="0" indent="0" algn="ctr">
              <a:buNone/>
            </a:pPr>
            <a:r>
              <a:rPr lang="en-GB" dirty="0">
                <a:solidFill>
                  <a:schemeClr val="bg1"/>
                </a:solidFill>
                <a:latin typeface="Arial" panose="020B0604020202020204" pitchFamily="34" charset="0"/>
                <a:cs typeface="Arial" panose="020B0604020202020204" pitchFamily="34" charset="0"/>
              </a:rPr>
              <a:t>Positive engagement from the start of the programme</a:t>
            </a:r>
          </a:p>
          <a:p>
            <a:pPr marL="0" indent="0">
              <a:buNone/>
            </a:pPr>
            <a:endParaRPr lang="en-GB" dirty="0">
              <a:solidFill>
                <a:schemeClr val="bg1"/>
              </a:solidFill>
              <a:latin typeface="Arial" panose="020B0604020202020204" pitchFamily="34" charset="0"/>
              <a:cs typeface="Arial" panose="020B0604020202020204" pitchFamily="34" charset="0"/>
            </a:endParaRPr>
          </a:p>
        </p:txBody>
      </p:sp>
      <p:cxnSp>
        <p:nvCxnSpPr>
          <p:cNvPr id="23" name="Straight Connector 22">
            <a:extLst>
              <a:ext uri="{FF2B5EF4-FFF2-40B4-BE49-F238E27FC236}">
                <a16:creationId xmlns:a16="http://schemas.microsoft.com/office/drawing/2014/main" id="{C0FB1FD1-C4CE-4CEA-AB86-13170771CE8E}"/>
              </a:ext>
            </a:extLst>
          </p:cNvPr>
          <p:cNvCxnSpPr>
            <a:cxnSpLocks/>
          </p:cNvCxnSpPr>
          <p:nvPr/>
        </p:nvCxnSpPr>
        <p:spPr>
          <a:xfrm flipH="1">
            <a:off x="877046" y="1442761"/>
            <a:ext cx="5161362" cy="0"/>
          </a:xfrm>
          <a:prstGeom prst="line">
            <a:avLst/>
          </a:prstGeom>
          <a:ln/>
        </p:spPr>
        <p:style>
          <a:lnRef idx="2">
            <a:schemeClr val="dk1"/>
          </a:lnRef>
          <a:fillRef idx="0">
            <a:schemeClr val="dk1"/>
          </a:fillRef>
          <a:effectRef idx="1">
            <a:schemeClr val="dk1"/>
          </a:effectRef>
          <a:fontRef idx="minor">
            <a:schemeClr val="tx1"/>
          </a:fontRef>
        </p:style>
      </p:cxnSp>
      <p:cxnSp>
        <p:nvCxnSpPr>
          <p:cNvPr id="24" name="Straight Connector 23">
            <a:extLst>
              <a:ext uri="{FF2B5EF4-FFF2-40B4-BE49-F238E27FC236}">
                <a16:creationId xmlns:a16="http://schemas.microsoft.com/office/drawing/2014/main" id="{351D9DA9-5FD1-4494-9A25-DAD40AD3B04F}"/>
              </a:ext>
            </a:extLst>
          </p:cNvPr>
          <p:cNvCxnSpPr>
            <a:cxnSpLocks/>
          </p:cNvCxnSpPr>
          <p:nvPr/>
        </p:nvCxnSpPr>
        <p:spPr>
          <a:xfrm flipV="1">
            <a:off x="877046" y="75252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25" name="Straight Connector 24">
            <a:extLst>
              <a:ext uri="{FF2B5EF4-FFF2-40B4-BE49-F238E27FC236}">
                <a16:creationId xmlns:a16="http://schemas.microsoft.com/office/drawing/2014/main" id="{784647AB-24A8-4839-B689-F3962BF8AD90}"/>
              </a:ext>
            </a:extLst>
          </p:cNvPr>
          <p:cNvCxnSpPr>
            <a:cxnSpLocks/>
          </p:cNvCxnSpPr>
          <p:nvPr/>
        </p:nvCxnSpPr>
        <p:spPr>
          <a:xfrm flipH="1" flipV="1">
            <a:off x="875134" y="1585597"/>
            <a:ext cx="1912" cy="2118895"/>
          </a:xfrm>
          <a:prstGeom prst="line">
            <a:avLst/>
          </a:prstGeom>
          <a:ln/>
        </p:spPr>
        <p:style>
          <a:lnRef idx="2">
            <a:schemeClr val="dk1"/>
          </a:lnRef>
          <a:fillRef idx="0">
            <a:schemeClr val="dk1"/>
          </a:fillRef>
          <a:effectRef idx="1">
            <a:schemeClr val="dk1"/>
          </a:effectRef>
          <a:fontRef idx="minor">
            <a:schemeClr val="tx1"/>
          </a:fontRef>
        </p:style>
      </p:cxnSp>
      <p:pic>
        <p:nvPicPr>
          <p:cNvPr id="26" name="Picture 25">
            <a:extLst>
              <a:ext uri="{FF2B5EF4-FFF2-40B4-BE49-F238E27FC236}">
                <a16:creationId xmlns:a16="http://schemas.microsoft.com/office/drawing/2014/main" id="{3C54BE00-B6B6-4F24-868C-351992A2BC38}"/>
              </a:ext>
            </a:extLst>
          </p:cNvPr>
          <p:cNvPicPr>
            <a:picLocks noChangeAspect="1"/>
          </p:cNvPicPr>
          <p:nvPr/>
        </p:nvPicPr>
        <p:blipFill rotWithShape="1">
          <a:blip r:embed="rId3">
            <a:extLst>
              <a:ext uri="{28A0092B-C50C-407E-A947-70E740481C1C}">
                <a14:useLocalDpi xmlns:a14="http://schemas.microsoft.com/office/drawing/2010/main" val="0"/>
              </a:ext>
            </a:extLst>
          </a:blip>
          <a:srcRect l="1851" t="3538" r="2801" b="4081"/>
          <a:stretch/>
        </p:blipFill>
        <p:spPr>
          <a:xfrm>
            <a:off x="63797" y="5555581"/>
            <a:ext cx="2392326" cy="1227131"/>
          </a:xfrm>
          <a:prstGeom prst="rect">
            <a:avLst/>
          </a:prstGeom>
        </p:spPr>
      </p:pic>
    </p:spTree>
    <p:extLst>
      <p:ext uri="{BB962C8B-B14F-4D97-AF65-F5344CB8AC3E}">
        <p14:creationId xmlns:p14="http://schemas.microsoft.com/office/powerpoint/2010/main" val="1658406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id="{B962F984-3661-47B9-A82D-86BED7D98527}"/>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Assessment requirements </a:t>
            </a:r>
            <a:r>
              <a:rPr lang="en-GB" dirty="0">
                <a:solidFill>
                  <a:schemeClr val="bg1"/>
                </a:solidFill>
                <a:latin typeface="Arial" panose="020B0604020202020204" pitchFamily="34" charset="0"/>
                <a:cs typeface="Arial" panose="020B0604020202020204" pitchFamily="34" charset="0"/>
              </a:rPr>
              <a:t>so far</a:t>
            </a:r>
          </a:p>
        </p:txBody>
      </p:sp>
      <p:sp>
        <p:nvSpPr>
          <p:cNvPr id="19" name="Content Placeholder 2">
            <a:extLst>
              <a:ext uri="{FF2B5EF4-FFF2-40B4-BE49-F238E27FC236}">
                <a16:creationId xmlns:a16="http://schemas.microsoft.com/office/drawing/2014/main" id="{BC1ACA4E-F46A-42D7-AF15-AD2A9A8E328C}"/>
              </a:ext>
            </a:extLst>
          </p:cNvPr>
          <p:cNvSpPr>
            <a:spLocks noGrp="1"/>
          </p:cNvSpPr>
          <p:nvPr>
            <p:ph idx="1"/>
          </p:nvPr>
        </p:nvSpPr>
        <p:spPr>
          <a:xfrm>
            <a:off x="838200" y="1825625"/>
            <a:ext cx="8202769" cy="4351338"/>
          </a:xfrm>
        </p:spPr>
        <p:txBody>
          <a:bodyPr>
            <a:normAutofit fontScale="92500" lnSpcReduction="20000"/>
          </a:bodyPr>
          <a:lstStyle/>
          <a:p>
            <a:pPr marL="0" lvl="1" indent="0">
              <a:buNone/>
              <a:defRPr/>
            </a:pPr>
            <a:r>
              <a:rPr lang="en-GB" altLang="en-US" sz="3100" dirty="0"/>
              <a:t>Student teachers need:</a:t>
            </a:r>
          </a:p>
          <a:p>
            <a:pPr marL="457200" lvl="1" indent="-457200">
              <a:defRPr/>
            </a:pPr>
            <a:r>
              <a:rPr lang="en-GB" altLang="en-US" sz="3100" dirty="0"/>
              <a:t>guidance on assessment strategies from experienced teachers and practitioners</a:t>
            </a:r>
          </a:p>
          <a:p>
            <a:pPr marL="457200" lvl="1" indent="-457200">
              <a:defRPr/>
            </a:pPr>
            <a:r>
              <a:rPr lang="en-GB" altLang="en-US" sz="3100" dirty="0"/>
              <a:t>examples of how the school records children’s progress</a:t>
            </a:r>
          </a:p>
          <a:p>
            <a:pPr marL="457200" lvl="1" indent="-457200">
              <a:defRPr/>
            </a:pPr>
            <a:r>
              <a:rPr lang="en-GB" altLang="en-US" sz="3100" dirty="0"/>
              <a:t>suggestions about how they can plan for misconceptions and ask formative questions</a:t>
            </a:r>
          </a:p>
          <a:p>
            <a:pPr marL="457200" lvl="1" indent="-457200">
              <a:defRPr/>
            </a:pPr>
            <a:endParaRPr lang="en-GB" altLang="en-US" sz="3100" dirty="0"/>
          </a:p>
          <a:p>
            <a:pPr marL="0" lvl="1" indent="0">
              <a:buNone/>
              <a:defRPr/>
            </a:pPr>
            <a:r>
              <a:rPr lang="en-GB" altLang="en-US" sz="3100" dirty="0"/>
              <a:t>TS6 is a national priority so it is essential that student teachers are involved in assessment straight away</a:t>
            </a:r>
          </a:p>
          <a:p>
            <a:pPr marL="0" lvl="1" indent="0">
              <a:buNone/>
              <a:defRPr/>
            </a:pPr>
            <a:endParaRPr lang="en-GB" altLang="en-US" sz="3100" dirty="0">
              <a:solidFill>
                <a:schemeClr val="bg1"/>
              </a:solidFill>
            </a:endParaRPr>
          </a:p>
          <a:p>
            <a:pPr marL="0" lvl="1" indent="0">
              <a:buNone/>
              <a:defRPr/>
            </a:pPr>
            <a:r>
              <a:rPr lang="en-GB" altLang="en-US" sz="3100" dirty="0">
                <a:solidFill>
                  <a:schemeClr val="bg1"/>
                </a:solidFill>
              </a:rPr>
              <a:t>TS 6</a:t>
            </a:r>
            <a:r>
              <a:rPr lang="en-GB" altLang="en-US" sz="2000" dirty="0">
                <a:solidFill>
                  <a:schemeClr val="bg1"/>
                </a:solidFill>
              </a:rPr>
              <a:t>at Masters level and they will present their fin</a:t>
            </a:r>
          </a:p>
        </p:txBody>
      </p:sp>
      <p:cxnSp>
        <p:nvCxnSpPr>
          <p:cNvPr id="20" name="Straight Connector 19">
            <a:extLst>
              <a:ext uri="{FF2B5EF4-FFF2-40B4-BE49-F238E27FC236}">
                <a16:creationId xmlns:a16="http://schemas.microsoft.com/office/drawing/2014/main" id="{51CB9884-1851-493E-933F-C1BB15DA8154}"/>
              </a:ext>
            </a:extLst>
          </p:cNvPr>
          <p:cNvCxnSpPr>
            <a:cxnSpLocks/>
          </p:cNvCxnSpPr>
          <p:nvPr/>
        </p:nvCxnSpPr>
        <p:spPr>
          <a:xfrm flipH="1">
            <a:off x="877047" y="1442761"/>
            <a:ext cx="4785199" cy="0"/>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pic>
        <p:nvPicPr>
          <p:cNvPr id="8" name="Picture 7">
            <a:extLst>
              <a:ext uri="{FF2B5EF4-FFF2-40B4-BE49-F238E27FC236}">
                <a16:creationId xmlns:a16="http://schemas.microsoft.com/office/drawing/2014/main" id="{1647596B-52F1-4C5F-AB61-5C3344A18F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319" y="1106260"/>
            <a:ext cx="2468688" cy="5310008"/>
          </a:xfrm>
          <a:prstGeom prst="rect">
            <a:avLst/>
          </a:prstGeom>
        </p:spPr>
      </p:pic>
      <p:cxnSp>
        <p:nvCxnSpPr>
          <p:cNvPr id="9" name="Straight Connector 8">
            <a:extLst>
              <a:ext uri="{FF2B5EF4-FFF2-40B4-BE49-F238E27FC236}">
                <a16:creationId xmlns:a16="http://schemas.microsoft.com/office/drawing/2014/main" id="{E10A72A3-9825-4002-A376-FC3978366CAF}"/>
              </a:ext>
            </a:extLst>
          </p:cNvPr>
          <p:cNvCxnSpPr>
            <a:cxnSpLocks/>
          </p:cNvCxnSpPr>
          <p:nvPr/>
        </p:nvCxnSpPr>
        <p:spPr>
          <a:xfrm flipV="1">
            <a:off x="877046" y="752528"/>
            <a:ext cx="0" cy="555277"/>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cxnSp>
        <p:nvCxnSpPr>
          <p:cNvPr id="23" name="Straight Connector 22">
            <a:extLst>
              <a:ext uri="{FF2B5EF4-FFF2-40B4-BE49-F238E27FC236}">
                <a16:creationId xmlns:a16="http://schemas.microsoft.com/office/drawing/2014/main" id="{2635313E-8ABB-4746-BCE1-405E75F8934A}"/>
              </a:ext>
            </a:extLst>
          </p:cNvPr>
          <p:cNvCxnSpPr>
            <a:cxnSpLocks/>
          </p:cNvCxnSpPr>
          <p:nvPr/>
        </p:nvCxnSpPr>
        <p:spPr>
          <a:xfrm flipV="1">
            <a:off x="875134" y="1585596"/>
            <a:ext cx="0" cy="2731223"/>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pic>
        <p:nvPicPr>
          <p:cNvPr id="11" name="Picture 10">
            <a:extLst>
              <a:ext uri="{FF2B5EF4-FFF2-40B4-BE49-F238E27FC236}">
                <a16:creationId xmlns:a16="http://schemas.microsoft.com/office/drawing/2014/main" id="{39DC2D83-DB4B-4B91-BCFA-F596B2FFA34C}"/>
              </a:ext>
            </a:extLst>
          </p:cNvPr>
          <p:cNvPicPr>
            <a:picLocks noChangeAspect="1"/>
          </p:cNvPicPr>
          <p:nvPr/>
        </p:nvPicPr>
        <p:blipFill rotWithShape="1">
          <a:blip r:embed="rId3">
            <a:extLst>
              <a:ext uri="{28A0092B-C50C-407E-A947-70E740481C1C}">
                <a14:useLocalDpi xmlns:a14="http://schemas.microsoft.com/office/drawing/2010/main" val="0"/>
              </a:ext>
            </a:extLst>
          </a:blip>
          <a:srcRect l="1851" t="3538" r="2801" b="4081"/>
          <a:stretch/>
        </p:blipFill>
        <p:spPr>
          <a:xfrm>
            <a:off x="63797" y="5555581"/>
            <a:ext cx="2392326" cy="1227131"/>
          </a:xfrm>
          <a:prstGeom prst="rect">
            <a:avLst/>
          </a:prstGeom>
        </p:spPr>
      </p:pic>
    </p:spTree>
    <p:extLst>
      <p:ext uri="{BB962C8B-B14F-4D97-AF65-F5344CB8AC3E}">
        <p14:creationId xmlns:p14="http://schemas.microsoft.com/office/powerpoint/2010/main" val="32406865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06A0770-6119-4883-AF98-E3BB9B84C6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4" y="0"/>
            <a:ext cx="12186271" cy="6858000"/>
          </a:xfrm>
          <a:prstGeom prst="rect">
            <a:avLst/>
          </a:prstGeom>
        </p:spPr>
      </p:pic>
      <p:sp>
        <p:nvSpPr>
          <p:cNvPr id="27" name="Title 1">
            <a:extLst>
              <a:ext uri="{FF2B5EF4-FFF2-40B4-BE49-F238E27FC236}">
                <a16:creationId xmlns:a16="http://schemas.microsoft.com/office/drawing/2014/main" id="{260F6026-D385-4C58-B6F3-B0F457D5953E}"/>
              </a:ext>
            </a:extLst>
          </p:cNvPr>
          <p:cNvSpPr>
            <a:spLocks noGrp="1"/>
          </p:cNvSpPr>
          <p:nvPr>
            <p:ph type="title"/>
          </p:nvPr>
        </p:nvSpPr>
        <p:spPr>
          <a:xfrm>
            <a:off x="1073888" y="365125"/>
            <a:ext cx="9929040" cy="1325563"/>
          </a:xfrm>
        </p:spPr>
        <p:txBody>
          <a:bodyPr>
            <a:normAutofit/>
          </a:bodyPr>
          <a:lstStyle/>
          <a:p>
            <a:r>
              <a:rPr lang="en-GB" sz="2800" dirty="0">
                <a:solidFill>
                  <a:schemeClr val="bg1"/>
                </a:solidFill>
                <a:latin typeface="Arial" panose="020B0604020202020204" pitchFamily="34" charset="0"/>
                <a:cs typeface="Arial" panose="020B0604020202020204" pitchFamily="34" charset="0"/>
              </a:rPr>
              <a:t>Assessing students: the Weekly Progression Meeting</a:t>
            </a:r>
          </a:p>
        </p:txBody>
      </p:sp>
      <p:sp>
        <p:nvSpPr>
          <p:cNvPr id="28" name="Content Placeholder 2">
            <a:extLst>
              <a:ext uri="{FF2B5EF4-FFF2-40B4-BE49-F238E27FC236}">
                <a16:creationId xmlns:a16="http://schemas.microsoft.com/office/drawing/2014/main" id="{179ADAA6-14AC-4ADF-8243-CA8ABC35A961}"/>
              </a:ext>
            </a:extLst>
          </p:cNvPr>
          <p:cNvSpPr>
            <a:spLocks noGrp="1"/>
          </p:cNvSpPr>
          <p:nvPr>
            <p:ph idx="1"/>
          </p:nvPr>
        </p:nvSpPr>
        <p:spPr>
          <a:xfrm>
            <a:off x="967562" y="1585595"/>
            <a:ext cx="10035365" cy="4351338"/>
          </a:xfrm>
        </p:spPr>
        <p:txBody>
          <a:bodyPr vert="horz" lIns="91440" tIns="45720" rIns="91440" bIns="45720" rtlCol="0" anchor="t">
            <a:normAutofit/>
          </a:bodyPr>
          <a:lstStyle/>
          <a:p>
            <a:r>
              <a:rPr lang="en-GB" altLang="en-US" sz="2400" b="1" dirty="0"/>
              <a:t>Each week, a dialogic discussion with the mentor and student teacher takes place</a:t>
            </a:r>
          </a:p>
          <a:p>
            <a:r>
              <a:rPr lang="en-GB" altLang="en-US" sz="2000" dirty="0"/>
              <a:t>Focus on the whole week, including the appraisal and wider responsibilities</a:t>
            </a:r>
          </a:p>
          <a:p>
            <a:r>
              <a:rPr lang="en-GB" altLang="en-US" sz="2000" b="1" dirty="0"/>
              <a:t>Meeting notes to be recorded on the template on </a:t>
            </a:r>
            <a:r>
              <a:rPr lang="en-GB" altLang="en-US" sz="2000" b="1" dirty="0" err="1"/>
              <a:t>Abyasa</a:t>
            </a:r>
            <a:r>
              <a:rPr lang="en-GB" altLang="en-US" sz="2000" b="1" dirty="0"/>
              <a:t> Pro</a:t>
            </a:r>
          </a:p>
          <a:p>
            <a:r>
              <a:rPr lang="en-GB" altLang="en-US" sz="2000" dirty="0"/>
              <a:t>Targets for the following week</a:t>
            </a:r>
          </a:p>
          <a:p>
            <a:r>
              <a:rPr lang="en-GB" altLang="en-US" sz="2000" b="1" dirty="0"/>
              <a:t>Ongoing and developing strengths</a:t>
            </a:r>
          </a:p>
          <a:p>
            <a:r>
              <a:rPr lang="en-GB" altLang="en-US" sz="2000" dirty="0"/>
              <a:t>Planning for CPD time</a:t>
            </a:r>
          </a:p>
          <a:p>
            <a:r>
              <a:rPr lang="en-GB" altLang="en-US" sz="2000" b="1" dirty="0"/>
              <a:t>Student teacher shares evidence for 2-3 of the Teachers’ Standards</a:t>
            </a:r>
          </a:p>
          <a:p>
            <a:r>
              <a:rPr lang="en-GB" altLang="en-US" sz="2000" dirty="0">
                <a:solidFill>
                  <a:schemeClr val="bg1"/>
                </a:solidFill>
              </a:rPr>
              <a:t>If the student teacher is self-isolating for 2 weeks, then they will upload a weekly reflection of their activities on </a:t>
            </a:r>
            <a:r>
              <a:rPr lang="en-GB" altLang="en-US" sz="2000" dirty="0" err="1">
                <a:solidFill>
                  <a:schemeClr val="bg1"/>
                </a:solidFill>
              </a:rPr>
              <a:t>Abyasa</a:t>
            </a:r>
            <a:r>
              <a:rPr lang="en-GB" altLang="en-US" sz="2000" dirty="0">
                <a:solidFill>
                  <a:schemeClr val="bg1"/>
                </a:solidFill>
              </a:rPr>
              <a:t> in place of this meeting</a:t>
            </a:r>
          </a:p>
        </p:txBody>
      </p:sp>
      <p:cxnSp>
        <p:nvCxnSpPr>
          <p:cNvPr id="29" name="Straight Connector 28">
            <a:extLst>
              <a:ext uri="{FF2B5EF4-FFF2-40B4-BE49-F238E27FC236}">
                <a16:creationId xmlns:a16="http://schemas.microsoft.com/office/drawing/2014/main" id="{C3AF528E-915C-4446-9B8C-3AE4E15D3212}"/>
              </a:ext>
            </a:extLst>
          </p:cNvPr>
          <p:cNvCxnSpPr>
            <a:cxnSpLocks/>
          </p:cNvCxnSpPr>
          <p:nvPr/>
        </p:nvCxnSpPr>
        <p:spPr>
          <a:xfrm flipH="1">
            <a:off x="877046" y="1442761"/>
            <a:ext cx="10564106" cy="0"/>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sp>
        <p:nvSpPr>
          <p:cNvPr id="30" name="TextBox 29">
            <a:extLst>
              <a:ext uri="{FF2B5EF4-FFF2-40B4-BE49-F238E27FC236}">
                <a16:creationId xmlns:a16="http://schemas.microsoft.com/office/drawing/2014/main" id="{940267DB-BEB0-4D5C-B8A7-B2E9C607EB9A}"/>
              </a:ext>
            </a:extLst>
          </p:cNvPr>
          <p:cNvSpPr txBox="1"/>
          <p:nvPr/>
        </p:nvSpPr>
        <p:spPr>
          <a:xfrm>
            <a:off x="9102150" y="609103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cxnSp>
        <p:nvCxnSpPr>
          <p:cNvPr id="31" name="Straight Connector 30">
            <a:extLst>
              <a:ext uri="{FF2B5EF4-FFF2-40B4-BE49-F238E27FC236}">
                <a16:creationId xmlns:a16="http://schemas.microsoft.com/office/drawing/2014/main" id="{5BB6EDE8-8E72-4E44-B1FA-C1FCB7155BB8}"/>
              </a:ext>
            </a:extLst>
          </p:cNvPr>
          <p:cNvCxnSpPr>
            <a:cxnSpLocks/>
          </p:cNvCxnSpPr>
          <p:nvPr/>
        </p:nvCxnSpPr>
        <p:spPr>
          <a:xfrm flipV="1">
            <a:off x="877046" y="752528"/>
            <a:ext cx="0" cy="555277"/>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cxnSp>
        <p:nvCxnSpPr>
          <p:cNvPr id="32" name="Straight Connector 31">
            <a:extLst>
              <a:ext uri="{FF2B5EF4-FFF2-40B4-BE49-F238E27FC236}">
                <a16:creationId xmlns:a16="http://schemas.microsoft.com/office/drawing/2014/main" id="{17ECF9C7-ED40-41E4-81A5-A8F939E8CE83}"/>
              </a:ext>
            </a:extLst>
          </p:cNvPr>
          <p:cNvCxnSpPr>
            <a:cxnSpLocks/>
          </p:cNvCxnSpPr>
          <p:nvPr/>
        </p:nvCxnSpPr>
        <p:spPr>
          <a:xfrm flipV="1">
            <a:off x="875134" y="1585596"/>
            <a:ext cx="0" cy="2731223"/>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pic>
        <p:nvPicPr>
          <p:cNvPr id="33" name="Picture 32">
            <a:extLst>
              <a:ext uri="{FF2B5EF4-FFF2-40B4-BE49-F238E27FC236}">
                <a16:creationId xmlns:a16="http://schemas.microsoft.com/office/drawing/2014/main" id="{408F81D6-7F48-432C-9AB2-D132FD34FFA9}"/>
              </a:ext>
            </a:extLst>
          </p:cNvPr>
          <p:cNvPicPr>
            <a:picLocks noChangeAspect="1"/>
          </p:cNvPicPr>
          <p:nvPr/>
        </p:nvPicPr>
        <p:blipFill rotWithShape="1">
          <a:blip r:embed="rId3">
            <a:extLst>
              <a:ext uri="{28A0092B-C50C-407E-A947-70E740481C1C}">
                <a14:useLocalDpi xmlns:a14="http://schemas.microsoft.com/office/drawing/2010/main" val="0"/>
              </a:ext>
            </a:extLst>
          </a:blip>
          <a:srcRect l="1851" t="3538" r="2801" b="4081"/>
          <a:stretch/>
        </p:blipFill>
        <p:spPr>
          <a:xfrm>
            <a:off x="63797" y="5555581"/>
            <a:ext cx="2392326" cy="1227131"/>
          </a:xfrm>
          <a:prstGeom prst="rect">
            <a:avLst/>
          </a:prstGeom>
        </p:spPr>
      </p:pic>
    </p:spTree>
    <p:extLst>
      <p:ext uri="{BB962C8B-B14F-4D97-AF65-F5344CB8AC3E}">
        <p14:creationId xmlns:p14="http://schemas.microsoft.com/office/powerpoint/2010/main" val="17747629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496EDCE7-E04F-4CF5-BF28-BE0B9C68F8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extBox 13">
            <a:extLst>
              <a:ext uri="{FF2B5EF4-FFF2-40B4-BE49-F238E27FC236}">
                <a16:creationId xmlns:a16="http://schemas.microsoft.com/office/drawing/2014/main" id="{AAA6499F-6F9A-4D3B-B45B-931652748F1C}"/>
              </a:ext>
            </a:extLst>
          </p:cNvPr>
          <p:cNvSpPr txBox="1"/>
          <p:nvPr/>
        </p:nvSpPr>
        <p:spPr>
          <a:xfrm>
            <a:off x="9387662" y="6220931"/>
            <a:ext cx="2424223" cy="307777"/>
          </a:xfrm>
          <a:prstGeom prst="rect">
            <a:avLst/>
          </a:prstGeom>
          <a:noFill/>
        </p:spPr>
        <p:txBody>
          <a:bodyPr wrap="square" rtlCol="0">
            <a:spAutoFit/>
          </a:bodyPr>
          <a:lstStyle/>
          <a:p>
            <a:pPr algn="r"/>
            <a:r>
              <a:rPr lang="en-GB" sz="1400" dirty="0">
                <a:latin typeface="Arial" panose="020B0604020202020204" pitchFamily="34" charset="0"/>
                <a:cs typeface="Arial" panose="020B0604020202020204" pitchFamily="34" charset="0"/>
              </a:rPr>
              <a:t>www.yorksj.ac.uk</a:t>
            </a:r>
          </a:p>
        </p:txBody>
      </p:sp>
      <p:pic>
        <p:nvPicPr>
          <p:cNvPr id="17" name="Picture 16">
            <a:extLst>
              <a:ext uri="{FF2B5EF4-FFF2-40B4-BE49-F238E27FC236}">
                <a16:creationId xmlns:a16="http://schemas.microsoft.com/office/drawing/2014/main" id="{93260E01-347D-4353-8F37-2CF167D513AE}"/>
              </a:ext>
            </a:extLst>
          </p:cNvPr>
          <p:cNvPicPr>
            <a:picLocks noChangeAspect="1"/>
          </p:cNvPicPr>
          <p:nvPr/>
        </p:nvPicPr>
        <p:blipFill rotWithShape="1">
          <a:blip r:embed="rId3">
            <a:extLst>
              <a:ext uri="{28A0092B-C50C-407E-A947-70E740481C1C}">
                <a14:useLocalDpi xmlns:a14="http://schemas.microsoft.com/office/drawing/2010/main" val="0"/>
              </a:ext>
            </a:extLst>
          </a:blip>
          <a:srcRect l="1851" t="3538" r="2801" b="4081"/>
          <a:stretch/>
        </p:blipFill>
        <p:spPr>
          <a:xfrm>
            <a:off x="63797" y="5555581"/>
            <a:ext cx="2392326" cy="1227131"/>
          </a:xfrm>
          <a:prstGeom prst="rect">
            <a:avLst/>
          </a:prstGeom>
        </p:spPr>
      </p:pic>
      <p:pic>
        <p:nvPicPr>
          <p:cNvPr id="24" name="Picture 23">
            <a:extLst>
              <a:ext uri="{FF2B5EF4-FFF2-40B4-BE49-F238E27FC236}">
                <a16:creationId xmlns:a16="http://schemas.microsoft.com/office/drawing/2014/main" id="{BB30312C-B5E3-4CC6-A6D8-B96BE776F028}"/>
              </a:ext>
            </a:extLst>
          </p:cNvPr>
          <p:cNvPicPr>
            <a:picLocks noChangeAspect="1"/>
          </p:cNvPicPr>
          <p:nvPr/>
        </p:nvPicPr>
        <p:blipFill>
          <a:blip r:embed="rId4">
            <a:clrChange>
              <a:clrFrom>
                <a:srgbClr val="DFE5F3"/>
              </a:clrFrom>
              <a:clrTo>
                <a:srgbClr val="DFE5F3">
                  <a:alpha val="0"/>
                </a:srgbClr>
              </a:clrTo>
            </a:clrChange>
            <a:duotone>
              <a:prstClr val="black"/>
              <a:srgbClr val="E2E8F6">
                <a:tint val="45000"/>
                <a:satMod val="400000"/>
              </a:srgbClr>
            </a:duotone>
            <a:extLst>
              <a:ext uri="{BEBA8EAE-BF5A-486C-A8C5-ECC9F3942E4B}">
                <a14:imgProps xmlns:a14="http://schemas.microsoft.com/office/drawing/2010/main">
                  <a14:imgLayer r:embed="rId5">
                    <a14:imgEffect>
                      <a14:colorTemperature colorTemp="11200"/>
                    </a14:imgEffect>
                    <a14:imgEffect>
                      <a14:saturation sat="6000"/>
                    </a14:imgEffect>
                    <a14:imgEffect>
                      <a14:brightnessContrast bright="2000" contrast="20000"/>
                    </a14:imgEffect>
                  </a14:imgLayer>
                </a14:imgProps>
              </a:ext>
              <a:ext uri="{28A0092B-C50C-407E-A947-70E740481C1C}">
                <a14:useLocalDpi xmlns:a14="http://schemas.microsoft.com/office/drawing/2010/main" val="0"/>
              </a:ext>
            </a:extLst>
          </a:blip>
          <a:stretch>
            <a:fillRect/>
          </a:stretch>
        </p:blipFill>
        <p:spPr>
          <a:xfrm>
            <a:off x="10268422" y="2893513"/>
            <a:ext cx="1455751" cy="3131236"/>
          </a:xfrm>
          <a:prstGeom prst="rect">
            <a:avLst/>
          </a:prstGeom>
        </p:spPr>
      </p:pic>
      <p:sp>
        <p:nvSpPr>
          <p:cNvPr id="15" name="Title 1">
            <a:extLst>
              <a:ext uri="{FF2B5EF4-FFF2-40B4-BE49-F238E27FC236}">
                <a16:creationId xmlns:a16="http://schemas.microsoft.com/office/drawing/2014/main" id="{0C14AB71-3E5C-458C-89A5-A9A5F715E083}"/>
              </a:ext>
            </a:extLst>
          </p:cNvPr>
          <p:cNvSpPr>
            <a:spLocks noGrp="1"/>
          </p:cNvSpPr>
          <p:nvPr>
            <p:ph type="title"/>
          </p:nvPr>
        </p:nvSpPr>
        <p:spPr>
          <a:xfrm>
            <a:off x="935664" y="365125"/>
            <a:ext cx="8360628" cy="1325563"/>
          </a:xfrm>
        </p:spPr>
        <p:txBody>
          <a:bodyPr/>
          <a:lstStyle/>
          <a:p>
            <a:r>
              <a:rPr lang="en-GB" dirty="0">
                <a:latin typeface="Arial"/>
                <a:cs typeface="Arial"/>
              </a:rPr>
              <a:t>Assessing students: appraisals</a:t>
            </a:r>
            <a:endParaRPr lang="en-GB" dirty="0">
              <a:latin typeface="Arial" panose="020B0604020202020204" pitchFamily="34" charset="0"/>
              <a:cs typeface="Arial" panose="020B0604020202020204" pitchFamily="34" charset="0"/>
            </a:endParaRPr>
          </a:p>
        </p:txBody>
      </p:sp>
      <p:sp>
        <p:nvSpPr>
          <p:cNvPr id="16" name="Content Placeholder 2">
            <a:extLst>
              <a:ext uri="{FF2B5EF4-FFF2-40B4-BE49-F238E27FC236}">
                <a16:creationId xmlns:a16="http://schemas.microsoft.com/office/drawing/2014/main" id="{204E6D2E-DC0E-4432-8A9F-FE2B71A7D55D}"/>
              </a:ext>
            </a:extLst>
          </p:cNvPr>
          <p:cNvSpPr>
            <a:spLocks noGrp="1"/>
          </p:cNvSpPr>
          <p:nvPr>
            <p:ph idx="1"/>
          </p:nvPr>
        </p:nvSpPr>
        <p:spPr>
          <a:xfrm>
            <a:off x="829339" y="1585594"/>
            <a:ext cx="8070806" cy="3131223"/>
          </a:xfrm>
        </p:spPr>
        <p:txBody>
          <a:bodyPr vert="horz" lIns="91440" tIns="45720" rIns="91440" bIns="45720" rtlCol="0" anchor="t">
            <a:normAutofit/>
          </a:bodyPr>
          <a:lstStyle/>
          <a:p>
            <a:pPr marL="0" indent="0" algn="ctr">
              <a:buNone/>
            </a:pPr>
            <a:endParaRPr lang="en-GB" dirty="0">
              <a:solidFill>
                <a:srgbClr val="FFFFFF"/>
              </a:solidFill>
              <a:latin typeface="Arial" panose="020B0604020202020204" pitchFamily="34" charset="0"/>
              <a:cs typeface="Arial" panose="020B0604020202020204" pitchFamily="34" charset="0"/>
            </a:endParaRPr>
          </a:p>
          <a:p>
            <a:pPr marL="0" indent="0" algn="ctr">
              <a:buNone/>
            </a:pPr>
            <a:endParaRPr lang="en-GB" dirty="0">
              <a:solidFill>
                <a:schemeClr val="accent1">
                  <a:lumMod val="75000"/>
                </a:schemeClr>
              </a:solidFill>
              <a:latin typeface="Arial" panose="020B0604020202020204" pitchFamily="34" charset="0"/>
              <a:cs typeface="Arial" panose="020B0604020202020204" pitchFamily="34" charset="0"/>
            </a:endParaRPr>
          </a:p>
        </p:txBody>
      </p:sp>
      <p:cxnSp>
        <p:nvCxnSpPr>
          <p:cNvPr id="21" name="Straight Connector 20">
            <a:extLst>
              <a:ext uri="{FF2B5EF4-FFF2-40B4-BE49-F238E27FC236}">
                <a16:creationId xmlns:a16="http://schemas.microsoft.com/office/drawing/2014/main" id="{9DE23AA0-59F7-4C88-9312-6BF138A27C47}"/>
              </a:ext>
            </a:extLst>
          </p:cNvPr>
          <p:cNvCxnSpPr>
            <a:cxnSpLocks/>
          </p:cNvCxnSpPr>
          <p:nvPr/>
        </p:nvCxnSpPr>
        <p:spPr>
          <a:xfrm flipH="1">
            <a:off x="738823" y="1442761"/>
            <a:ext cx="7947977" cy="0"/>
          </a:xfrm>
          <a:prstGeom prst="line">
            <a:avLst/>
          </a:prstGeom>
          <a:ln/>
        </p:spPr>
        <p:style>
          <a:lnRef idx="2">
            <a:schemeClr val="dk1"/>
          </a:lnRef>
          <a:fillRef idx="0">
            <a:schemeClr val="dk1"/>
          </a:fillRef>
          <a:effectRef idx="1">
            <a:schemeClr val="dk1"/>
          </a:effectRef>
          <a:fontRef idx="minor">
            <a:schemeClr val="tx1"/>
          </a:fontRef>
        </p:style>
      </p:cxnSp>
      <p:cxnSp>
        <p:nvCxnSpPr>
          <p:cNvPr id="22" name="Straight Connector 21">
            <a:extLst>
              <a:ext uri="{FF2B5EF4-FFF2-40B4-BE49-F238E27FC236}">
                <a16:creationId xmlns:a16="http://schemas.microsoft.com/office/drawing/2014/main" id="{886DE8FD-6069-4DD1-9049-3D37F73BD82E}"/>
              </a:ext>
            </a:extLst>
          </p:cNvPr>
          <p:cNvCxnSpPr>
            <a:cxnSpLocks/>
          </p:cNvCxnSpPr>
          <p:nvPr/>
        </p:nvCxnSpPr>
        <p:spPr>
          <a:xfrm flipV="1">
            <a:off x="738822" y="75252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23" name="Straight Connector 22">
            <a:extLst>
              <a:ext uri="{FF2B5EF4-FFF2-40B4-BE49-F238E27FC236}">
                <a16:creationId xmlns:a16="http://schemas.microsoft.com/office/drawing/2014/main" id="{1B6D58D1-ED02-4D69-849E-28771ADE88A7}"/>
              </a:ext>
            </a:extLst>
          </p:cNvPr>
          <p:cNvCxnSpPr>
            <a:cxnSpLocks/>
          </p:cNvCxnSpPr>
          <p:nvPr/>
        </p:nvCxnSpPr>
        <p:spPr>
          <a:xfrm flipH="1" flipV="1">
            <a:off x="736910" y="1585597"/>
            <a:ext cx="1912" cy="3262850"/>
          </a:xfrm>
          <a:prstGeom prst="line">
            <a:avLst/>
          </a:prstGeom>
          <a:ln/>
        </p:spPr>
        <p:style>
          <a:lnRef idx="2">
            <a:schemeClr val="dk1"/>
          </a:lnRef>
          <a:fillRef idx="0">
            <a:schemeClr val="dk1"/>
          </a:fillRef>
          <a:effectRef idx="1">
            <a:schemeClr val="dk1"/>
          </a:effectRef>
          <a:fontRef idx="minor">
            <a:schemeClr val="tx1"/>
          </a:fontRef>
        </p:style>
      </p:cxnSp>
      <p:sp>
        <p:nvSpPr>
          <p:cNvPr id="2" name="Rectangle 1">
            <a:extLst>
              <a:ext uri="{FF2B5EF4-FFF2-40B4-BE49-F238E27FC236}">
                <a16:creationId xmlns:a16="http://schemas.microsoft.com/office/drawing/2014/main" id="{6FB265A9-4B3D-4AAC-8F92-48BBCCA3D405}"/>
              </a:ext>
            </a:extLst>
          </p:cNvPr>
          <p:cNvSpPr/>
          <p:nvPr/>
        </p:nvSpPr>
        <p:spPr>
          <a:xfrm>
            <a:off x="736910" y="1496638"/>
            <a:ext cx="8066978" cy="3447098"/>
          </a:xfrm>
          <a:prstGeom prst="rect">
            <a:avLst/>
          </a:prstGeom>
        </p:spPr>
        <p:txBody>
          <a:bodyPr wrap="square">
            <a:spAutoFit/>
          </a:bodyPr>
          <a:lstStyle/>
          <a:p>
            <a:pPr>
              <a:buFont typeface="Arial" charset="0"/>
              <a:buChar char=" "/>
              <a:defRPr/>
            </a:pPr>
            <a:r>
              <a:rPr lang="en-GB" altLang="en-US" sz="2200" dirty="0"/>
              <a:t>EYFS: 3 formal appraisals </a:t>
            </a:r>
          </a:p>
          <a:p>
            <a:pPr>
              <a:buFont typeface="Arial" charset="0"/>
              <a:buChar char=" "/>
              <a:defRPr/>
            </a:pPr>
            <a:endParaRPr lang="en-GB" altLang="en-US" sz="2200" dirty="0"/>
          </a:p>
          <a:p>
            <a:pPr lvl="1">
              <a:defRPr/>
            </a:pPr>
            <a:r>
              <a:rPr lang="en-GB" altLang="en-US" b="1" dirty="0"/>
              <a:t>This could be a ten minute activity, song or story and then up to 45 minutes observing them in the wider management role of the setting</a:t>
            </a:r>
          </a:p>
          <a:p>
            <a:pPr lvl="1">
              <a:buFont typeface="Arial" charset="0"/>
              <a:buChar char=" "/>
              <a:defRPr/>
            </a:pPr>
            <a:endParaRPr lang="en-GB" altLang="en-US" b="1" dirty="0"/>
          </a:p>
          <a:p>
            <a:pPr>
              <a:buFont typeface="Arial" charset="0"/>
              <a:buChar char=" "/>
              <a:defRPr/>
            </a:pPr>
            <a:r>
              <a:rPr lang="en-GB" altLang="en-US" sz="2200" dirty="0"/>
              <a:t>Key Stages 1 and 2: 3 formal appraisals of a whole class lesson</a:t>
            </a:r>
          </a:p>
          <a:p>
            <a:pPr lvl="1">
              <a:defRPr/>
            </a:pPr>
            <a:r>
              <a:rPr lang="en-GB" altLang="en-US" b="1" dirty="0"/>
              <a:t>This could be a science experiment, a themed or topic lesson where they are managing the whole class. </a:t>
            </a:r>
          </a:p>
          <a:p>
            <a:pPr marL="0" lvl="1">
              <a:defRPr/>
            </a:pPr>
            <a:endParaRPr lang="en-GB" altLang="en-US" b="1" dirty="0"/>
          </a:p>
          <a:p>
            <a:pPr marL="0" lvl="1">
              <a:defRPr/>
            </a:pPr>
            <a:r>
              <a:rPr lang="en-GB" altLang="en-US" sz="2200" dirty="0"/>
              <a:t>All appraisals should last approximately 1 hour</a:t>
            </a:r>
          </a:p>
          <a:p>
            <a:pPr>
              <a:defRPr/>
            </a:pPr>
            <a:r>
              <a:rPr lang="en-GB" altLang="en-US" sz="2200" dirty="0"/>
              <a:t>Appraisals are not graded</a:t>
            </a:r>
          </a:p>
        </p:txBody>
      </p:sp>
    </p:spTree>
    <p:extLst>
      <p:ext uri="{BB962C8B-B14F-4D97-AF65-F5344CB8AC3E}">
        <p14:creationId xmlns:p14="http://schemas.microsoft.com/office/powerpoint/2010/main" val="14374376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78E8F471-C741-4637-90E6-EB1D514B69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TextBox 19">
            <a:extLst>
              <a:ext uri="{FF2B5EF4-FFF2-40B4-BE49-F238E27FC236}">
                <a16:creationId xmlns:a16="http://schemas.microsoft.com/office/drawing/2014/main" id="{4B82B7A8-671F-41F7-A08D-6F3FEAD59522}"/>
              </a:ext>
            </a:extLst>
          </p:cNvPr>
          <p:cNvSpPr txBox="1"/>
          <p:nvPr/>
        </p:nvSpPr>
        <p:spPr>
          <a:xfrm>
            <a:off x="9370567" y="624357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sp>
        <p:nvSpPr>
          <p:cNvPr id="21" name="Title 1">
            <a:extLst>
              <a:ext uri="{FF2B5EF4-FFF2-40B4-BE49-F238E27FC236}">
                <a16:creationId xmlns:a16="http://schemas.microsoft.com/office/drawing/2014/main" id="{F48EE759-1EB6-44BF-A16C-EB1092B6F47A}"/>
              </a:ext>
            </a:extLst>
          </p:cNvPr>
          <p:cNvSpPr>
            <a:spLocks noGrp="1"/>
          </p:cNvSpPr>
          <p:nvPr>
            <p:ph type="title"/>
          </p:nvPr>
        </p:nvSpPr>
        <p:spPr>
          <a:xfrm>
            <a:off x="1073888" y="365125"/>
            <a:ext cx="9929040" cy="1325563"/>
          </a:xfrm>
        </p:spPr>
        <p:txBody>
          <a:bodyPr/>
          <a:lstStyle/>
          <a:p>
            <a:r>
              <a:rPr lang="en-GB" dirty="0">
                <a:latin typeface="Arial" panose="020B0604020202020204" pitchFamily="34" charset="0"/>
                <a:cs typeface="Arial" panose="020B0604020202020204" pitchFamily="34" charset="0"/>
              </a:rPr>
              <a:t>Interim report</a:t>
            </a:r>
          </a:p>
        </p:txBody>
      </p:sp>
      <p:sp>
        <p:nvSpPr>
          <p:cNvPr id="22" name="Content Placeholder 2">
            <a:extLst>
              <a:ext uri="{FF2B5EF4-FFF2-40B4-BE49-F238E27FC236}">
                <a16:creationId xmlns:a16="http://schemas.microsoft.com/office/drawing/2014/main" id="{E14231AE-3C11-47D8-B99B-14BB6E3687D2}"/>
              </a:ext>
            </a:extLst>
          </p:cNvPr>
          <p:cNvSpPr>
            <a:spLocks noGrp="1"/>
          </p:cNvSpPr>
          <p:nvPr>
            <p:ph idx="1"/>
          </p:nvPr>
        </p:nvSpPr>
        <p:spPr>
          <a:xfrm>
            <a:off x="967562" y="1585595"/>
            <a:ext cx="10035365" cy="4351338"/>
          </a:xfrm>
        </p:spPr>
        <p:txBody>
          <a:bodyPr/>
          <a:lstStyle/>
          <a:p>
            <a:r>
              <a:rPr lang="en-GB" altLang="en-US" sz="2000" dirty="0"/>
              <a:t>At the end of week 3, the mentor will submit an interim report on </a:t>
            </a:r>
            <a:r>
              <a:rPr lang="en-GB" altLang="en-US" sz="2000" dirty="0" err="1"/>
              <a:t>Abyasa</a:t>
            </a:r>
            <a:r>
              <a:rPr lang="en-GB" altLang="en-US" sz="2000" dirty="0"/>
              <a:t> on the engagement with the Teachers’ Standards. Use the grid in the SE Handbook to inform your comments</a:t>
            </a:r>
          </a:p>
          <a:p>
            <a:r>
              <a:rPr lang="en-GB" altLang="en-US" sz="2000" dirty="0"/>
              <a:t>Strengths and targets the student is working on.  This should be shared with the student as part of the weekly progression meeting</a:t>
            </a:r>
          </a:p>
          <a:p>
            <a:r>
              <a:rPr lang="en-GB" altLang="en-US" sz="2000" dirty="0"/>
              <a:t>Any concerns about the student at this stage must be discussed with the link tutor</a:t>
            </a:r>
          </a:p>
          <a:p>
            <a:pPr marL="0" indent="0">
              <a:buNone/>
            </a:pPr>
            <a:endParaRPr lang="en-GB" dirty="0">
              <a:solidFill>
                <a:schemeClr val="bg1"/>
              </a:solidFill>
              <a:latin typeface="Arial" panose="020B0604020202020204" pitchFamily="34" charset="0"/>
              <a:cs typeface="Arial" panose="020B0604020202020204" pitchFamily="34" charset="0"/>
            </a:endParaRPr>
          </a:p>
        </p:txBody>
      </p:sp>
      <p:cxnSp>
        <p:nvCxnSpPr>
          <p:cNvPr id="23" name="Straight Connector 22">
            <a:extLst>
              <a:ext uri="{FF2B5EF4-FFF2-40B4-BE49-F238E27FC236}">
                <a16:creationId xmlns:a16="http://schemas.microsoft.com/office/drawing/2014/main" id="{C0FB1FD1-C4CE-4CEA-AB86-13170771CE8E}"/>
              </a:ext>
            </a:extLst>
          </p:cNvPr>
          <p:cNvCxnSpPr>
            <a:cxnSpLocks/>
          </p:cNvCxnSpPr>
          <p:nvPr/>
        </p:nvCxnSpPr>
        <p:spPr>
          <a:xfrm flipH="1">
            <a:off x="877046" y="1442761"/>
            <a:ext cx="5161362" cy="0"/>
          </a:xfrm>
          <a:prstGeom prst="line">
            <a:avLst/>
          </a:prstGeom>
          <a:ln/>
        </p:spPr>
        <p:style>
          <a:lnRef idx="2">
            <a:schemeClr val="dk1"/>
          </a:lnRef>
          <a:fillRef idx="0">
            <a:schemeClr val="dk1"/>
          </a:fillRef>
          <a:effectRef idx="1">
            <a:schemeClr val="dk1"/>
          </a:effectRef>
          <a:fontRef idx="minor">
            <a:schemeClr val="tx1"/>
          </a:fontRef>
        </p:style>
      </p:cxnSp>
      <p:cxnSp>
        <p:nvCxnSpPr>
          <p:cNvPr id="24" name="Straight Connector 23">
            <a:extLst>
              <a:ext uri="{FF2B5EF4-FFF2-40B4-BE49-F238E27FC236}">
                <a16:creationId xmlns:a16="http://schemas.microsoft.com/office/drawing/2014/main" id="{351D9DA9-5FD1-4494-9A25-DAD40AD3B04F}"/>
              </a:ext>
            </a:extLst>
          </p:cNvPr>
          <p:cNvCxnSpPr>
            <a:cxnSpLocks/>
          </p:cNvCxnSpPr>
          <p:nvPr/>
        </p:nvCxnSpPr>
        <p:spPr>
          <a:xfrm flipV="1">
            <a:off x="877046" y="75252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25" name="Straight Connector 24">
            <a:extLst>
              <a:ext uri="{FF2B5EF4-FFF2-40B4-BE49-F238E27FC236}">
                <a16:creationId xmlns:a16="http://schemas.microsoft.com/office/drawing/2014/main" id="{784647AB-24A8-4839-B689-F3962BF8AD90}"/>
              </a:ext>
            </a:extLst>
          </p:cNvPr>
          <p:cNvCxnSpPr>
            <a:cxnSpLocks/>
          </p:cNvCxnSpPr>
          <p:nvPr/>
        </p:nvCxnSpPr>
        <p:spPr>
          <a:xfrm flipH="1" flipV="1">
            <a:off x="875134" y="1585597"/>
            <a:ext cx="1912" cy="2118895"/>
          </a:xfrm>
          <a:prstGeom prst="line">
            <a:avLst/>
          </a:prstGeom>
          <a:ln/>
        </p:spPr>
        <p:style>
          <a:lnRef idx="2">
            <a:schemeClr val="dk1"/>
          </a:lnRef>
          <a:fillRef idx="0">
            <a:schemeClr val="dk1"/>
          </a:fillRef>
          <a:effectRef idx="1">
            <a:schemeClr val="dk1"/>
          </a:effectRef>
          <a:fontRef idx="minor">
            <a:schemeClr val="tx1"/>
          </a:fontRef>
        </p:style>
      </p:cxnSp>
      <p:pic>
        <p:nvPicPr>
          <p:cNvPr id="26" name="Picture 25">
            <a:extLst>
              <a:ext uri="{FF2B5EF4-FFF2-40B4-BE49-F238E27FC236}">
                <a16:creationId xmlns:a16="http://schemas.microsoft.com/office/drawing/2014/main" id="{3C54BE00-B6B6-4F24-868C-351992A2BC38}"/>
              </a:ext>
            </a:extLst>
          </p:cNvPr>
          <p:cNvPicPr>
            <a:picLocks noChangeAspect="1"/>
          </p:cNvPicPr>
          <p:nvPr/>
        </p:nvPicPr>
        <p:blipFill rotWithShape="1">
          <a:blip r:embed="rId3">
            <a:extLst>
              <a:ext uri="{28A0092B-C50C-407E-A947-70E740481C1C}">
                <a14:useLocalDpi xmlns:a14="http://schemas.microsoft.com/office/drawing/2010/main" val="0"/>
              </a:ext>
            </a:extLst>
          </a:blip>
          <a:srcRect l="1851" t="3538" r="2801" b="4081"/>
          <a:stretch/>
        </p:blipFill>
        <p:spPr>
          <a:xfrm>
            <a:off x="63797" y="5555581"/>
            <a:ext cx="2392326" cy="1227131"/>
          </a:xfrm>
          <a:prstGeom prst="rect">
            <a:avLst/>
          </a:prstGeom>
        </p:spPr>
      </p:pic>
    </p:spTree>
    <p:extLst>
      <p:ext uri="{BB962C8B-B14F-4D97-AF65-F5344CB8AC3E}">
        <p14:creationId xmlns:p14="http://schemas.microsoft.com/office/powerpoint/2010/main" val="42761599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9B47FF7C-AC97-4D58-8C23-1DAA1DBD9A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305" y="0"/>
            <a:ext cx="12190095" cy="6858000"/>
          </a:xfrm>
          <a:prstGeom prst="rect">
            <a:avLst/>
          </a:prstGeom>
        </p:spPr>
      </p:pic>
      <p:pic>
        <p:nvPicPr>
          <p:cNvPr id="13" name="Picture 12">
            <a:extLst>
              <a:ext uri="{FF2B5EF4-FFF2-40B4-BE49-F238E27FC236}">
                <a16:creationId xmlns:a16="http://schemas.microsoft.com/office/drawing/2014/main" id="{D23CB790-4791-4B96-86AC-654C1FB6DEE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5532437"/>
            <a:ext cx="2507792" cy="1325563"/>
          </a:xfrm>
          <a:prstGeom prst="rect">
            <a:avLst/>
          </a:prstGeom>
        </p:spPr>
      </p:pic>
      <p:sp>
        <p:nvSpPr>
          <p:cNvPr id="18" name="TextBox 17">
            <a:extLst>
              <a:ext uri="{FF2B5EF4-FFF2-40B4-BE49-F238E27FC236}">
                <a16:creationId xmlns:a16="http://schemas.microsoft.com/office/drawing/2014/main" id="{FAD0EA14-A901-415D-9AF9-40D8146357F0}"/>
              </a:ext>
            </a:extLst>
          </p:cNvPr>
          <p:cNvSpPr txBox="1"/>
          <p:nvPr/>
        </p:nvSpPr>
        <p:spPr>
          <a:xfrm>
            <a:off x="9370567" y="624357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sp>
        <p:nvSpPr>
          <p:cNvPr id="15" name="Title 1">
            <a:extLst>
              <a:ext uri="{FF2B5EF4-FFF2-40B4-BE49-F238E27FC236}">
                <a16:creationId xmlns:a16="http://schemas.microsoft.com/office/drawing/2014/main" id="{42563AA9-9A3A-4253-A8BA-E9742B59B3A2}"/>
              </a:ext>
            </a:extLst>
          </p:cNvPr>
          <p:cNvSpPr>
            <a:spLocks noGrp="1"/>
          </p:cNvSpPr>
          <p:nvPr>
            <p:ph type="title"/>
          </p:nvPr>
        </p:nvSpPr>
        <p:spPr>
          <a:xfrm>
            <a:off x="1073888" y="365125"/>
            <a:ext cx="9929040" cy="1325563"/>
          </a:xfrm>
        </p:spPr>
        <p:txBody>
          <a:bodyPr/>
          <a:lstStyle/>
          <a:p>
            <a:r>
              <a:rPr lang="en-GB" dirty="0">
                <a:latin typeface="Arial" panose="020B0604020202020204" pitchFamily="34" charset="0"/>
                <a:cs typeface="Arial" panose="020B0604020202020204" pitchFamily="34" charset="0"/>
              </a:rPr>
              <a:t>Tracking student </a:t>
            </a:r>
            <a:r>
              <a:rPr lang="en-GB" dirty="0">
                <a:solidFill>
                  <a:schemeClr val="bg1"/>
                </a:solidFill>
                <a:latin typeface="Arial" panose="020B0604020202020204" pitchFamily="34" charset="0"/>
                <a:cs typeface="Arial" panose="020B0604020202020204" pitchFamily="34" charset="0"/>
              </a:rPr>
              <a:t>progress</a:t>
            </a:r>
          </a:p>
        </p:txBody>
      </p:sp>
      <p:sp>
        <p:nvSpPr>
          <p:cNvPr id="19" name="Content Placeholder 2">
            <a:extLst>
              <a:ext uri="{FF2B5EF4-FFF2-40B4-BE49-F238E27FC236}">
                <a16:creationId xmlns:a16="http://schemas.microsoft.com/office/drawing/2014/main" id="{FFC3EEA0-40E0-4C6E-9341-444BEC9684A7}"/>
              </a:ext>
            </a:extLst>
          </p:cNvPr>
          <p:cNvSpPr>
            <a:spLocks noGrp="1"/>
          </p:cNvSpPr>
          <p:nvPr>
            <p:ph idx="1"/>
          </p:nvPr>
        </p:nvSpPr>
        <p:spPr>
          <a:xfrm>
            <a:off x="761501" y="1599969"/>
            <a:ext cx="4518838" cy="4351338"/>
          </a:xfrm>
        </p:spPr>
        <p:txBody>
          <a:bodyPr/>
          <a:lstStyle/>
          <a:p>
            <a:pPr>
              <a:lnSpc>
                <a:spcPct val="80000"/>
              </a:lnSpc>
            </a:pPr>
            <a:r>
              <a:rPr lang="en-GB" altLang="zh-CN" sz="2000" dirty="0"/>
              <a:t>Use </a:t>
            </a:r>
            <a:r>
              <a:rPr lang="en-GB" altLang="zh-CN" sz="2000" dirty="0" err="1"/>
              <a:t>Abyasa</a:t>
            </a:r>
            <a:r>
              <a:rPr lang="en-GB" altLang="zh-CN" sz="2000" dirty="0"/>
              <a:t> Pro to record appraisals, weekly progression meetings, reports and targets</a:t>
            </a:r>
          </a:p>
          <a:p>
            <a:pPr>
              <a:lnSpc>
                <a:spcPct val="80000"/>
              </a:lnSpc>
            </a:pPr>
            <a:r>
              <a:rPr lang="en-GB" altLang="zh-CN" sz="2000" dirty="0" err="1"/>
              <a:t>Abyasa</a:t>
            </a:r>
            <a:r>
              <a:rPr lang="en-GB" altLang="zh-CN" sz="2000" dirty="0"/>
              <a:t> Pro accessed at: </a:t>
            </a:r>
            <a:r>
              <a:rPr lang="en-GB" sz="2000" dirty="0">
                <a:latin typeface="Arial" panose="020B0604020202020204" pitchFamily="34" charset="0"/>
                <a:cs typeface="Arial" panose="020B0604020202020204" pitchFamily="34" charset="0"/>
                <a:hlinkClick r:id="rId4"/>
              </a:rPr>
              <a:t>https://placements.yorksj.ac.uk/pro/</a:t>
            </a:r>
            <a:endParaRPr lang="en-GB" sz="2000" dirty="0">
              <a:latin typeface="Arial" panose="020B0604020202020204" pitchFamily="34" charset="0"/>
              <a:cs typeface="Arial" panose="020B0604020202020204" pitchFamily="34" charset="0"/>
            </a:endParaRPr>
          </a:p>
          <a:p>
            <a:pPr>
              <a:lnSpc>
                <a:spcPct val="80000"/>
              </a:lnSpc>
            </a:pPr>
            <a:endParaRPr lang="en-GB" sz="2000" dirty="0">
              <a:latin typeface="Arial" panose="020B0604020202020204" pitchFamily="34" charset="0"/>
              <a:cs typeface="Arial" panose="020B0604020202020204" pitchFamily="34" charset="0"/>
            </a:endParaRPr>
          </a:p>
          <a:p>
            <a:pPr>
              <a:lnSpc>
                <a:spcPct val="80000"/>
              </a:lnSpc>
            </a:pPr>
            <a:r>
              <a:rPr lang="en-GB" sz="2000" dirty="0">
                <a:latin typeface="Calibri Light" panose="020F0302020204030204" pitchFamily="34" charset="0"/>
                <a:cs typeface="Calibri Light" panose="020F0302020204030204" pitchFamily="34" charset="0"/>
              </a:rPr>
              <a:t>There is a short presentation to show you how to use </a:t>
            </a:r>
            <a:r>
              <a:rPr lang="en-GB" sz="2000" dirty="0" err="1">
                <a:latin typeface="Calibri Light" panose="020F0302020204030204" pitchFamily="34" charset="0"/>
                <a:cs typeface="Calibri Light" panose="020F0302020204030204" pitchFamily="34" charset="0"/>
              </a:rPr>
              <a:t>Abyasa</a:t>
            </a:r>
            <a:r>
              <a:rPr lang="en-GB" sz="2000" dirty="0">
                <a:latin typeface="Calibri Light" panose="020F0302020204030204" pitchFamily="34" charset="0"/>
                <a:cs typeface="Calibri Light" panose="020F0302020204030204" pitchFamily="34" charset="0"/>
              </a:rPr>
              <a:t> here:</a:t>
            </a:r>
          </a:p>
          <a:p>
            <a:pPr>
              <a:lnSpc>
                <a:spcPct val="80000"/>
              </a:lnSpc>
            </a:pPr>
            <a:r>
              <a:rPr lang="en-GB" sz="2000" dirty="0">
                <a:latin typeface="Arial" panose="020B0604020202020204" pitchFamily="34" charset="0"/>
                <a:cs typeface="Arial" panose="020B0604020202020204" pitchFamily="34" charset="0"/>
                <a:hlinkClick r:id="rId5"/>
              </a:rPr>
              <a:t>https://www.yorksj.ac.uk/working-with-the-community/placement-providers/initial-teacher-education/#using-abyasa-pro</a:t>
            </a:r>
            <a:r>
              <a:rPr lang="en-GB" sz="2000" dirty="0">
                <a:latin typeface="Arial" panose="020B0604020202020204" pitchFamily="34" charset="0"/>
                <a:cs typeface="Arial" panose="020B0604020202020204" pitchFamily="34" charset="0"/>
              </a:rPr>
              <a:t> </a:t>
            </a:r>
          </a:p>
          <a:p>
            <a:endParaRPr lang="en-GB" dirty="0">
              <a:solidFill>
                <a:schemeClr val="bg1"/>
              </a:solidFill>
              <a:latin typeface="Arial" panose="020B0604020202020204" pitchFamily="34" charset="0"/>
              <a:cs typeface="Arial" panose="020B0604020202020204" pitchFamily="34" charset="0"/>
            </a:endParaRPr>
          </a:p>
        </p:txBody>
      </p:sp>
      <p:cxnSp>
        <p:nvCxnSpPr>
          <p:cNvPr id="20" name="Straight Connector 19">
            <a:extLst>
              <a:ext uri="{FF2B5EF4-FFF2-40B4-BE49-F238E27FC236}">
                <a16:creationId xmlns:a16="http://schemas.microsoft.com/office/drawing/2014/main" id="{34E14D32-088F-4005-99D3-2DD61E1432FB}"/>
              </a:ext>
            </a:extLst>
          </p:cNvPr>
          <p:cNvCxnSpPr>
            <a:cxnSpLocks/>
          </p:cNvCxnSpPr>
          <p:nvPr/>
        </p:nvCxnSpPr>
        <p:spPr>
          <a:xfrm flipH="1">
            <a:off x="877046" y="1442761"/>
            <a:ext cx="5161362" cy="0"/>
          </a:xfrm>
          <a:prstGeom prst="line">
            <a:avLst/>
          </a:prstGeom>
          <a:ln/>
        </p:spPr>
        <p:style>
          <a:lnRef idx="2">
            <a:schemeClr val="dk1"/>
          </a:lnRef>
          <a:fillRef idx="0">
            <a:schemeClr val="dk1"/>
          </a:fillRef>
          <a:effectRef idx="1">
            <a:schemeClr val="dk1"/>
          </a:effectRef>
          <a:fontRef idx="minor">
            <a:schemeClr val="tx1"/>
          </a:fontRef>
        </p:style>
      </p:cxnSp>
      <p:cxnSp>
        <p:nvCxnSpPr>
          <p:cNvPr id="21" name="Straight Connector 20">
            <a:extLst>
              <a:ext uri="{FF2B5EF4-FFF2-40B4-BE49-F238E27FC236}">
                <a16:creationId xmlns:a16="http://schemas.microsoft.com/office/drawing/2014/main" id="{D32EF8B8-D3DB-494E-87D2-3445016BFE99}"/>
              </a:ext>
            </a:extLst>
          </p:cNvPr>
          <p:cNvCxnSpPr>
            <a:cxnSpLocks/>
          </p:cNvCxnSpPr>
          <p:nvPr/>
        </p:nvCxnSpPr>
        <p:spPr>
          <a:xfrm flipV="1">
            <a:off x="877046" y="75252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22" name="Straight Connector 21">
            <a:extLst>
              <a:ext uri="{FF2B5EF4-FFF2-40B4-BE49-F238E27FC236}">
                <a16:creationId xmlns:a16="http://schemas.microsoft.com/office/drawing/2014/main" id="{77F332F2-0C37-4BB7-87D3-086136AF1F38}"/>
              </a:ext>
            </a:extLst>
          </p:cNvPr>
          <p:cNvCxnSpPr>
            <a:cxnSpLocks/>
          </p:cNvCxnSpPr>
          <p:nvPr/>
        </p:nvCxnSpPr>
        <p:spPr>
          <a:xfrm flipV="1">
            <a:off x="875134" y="1585596"/>
            <a:ext cx="0" cy="2731223"/>
          </a:xfrm>
          <a:prstGeom prst="line">
            <a:avLst/>
          </a:prstGeom>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3657221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06A0770-6119-4883-AF98-E3BB9B84C6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4" y="0"/>
            <a:ext cx="12186271" cy="6858000"/>
          </a:xfrm>
          <a:prstGeom prst="rect">
            <a:avLst/>
          </a:prstGeom>
        </p:spPr>
      </p:pic>
      <p:sp>
        <p:nvSpPr>
          <p:cNvPr id="27" name="Title 1">
            <a:extLst>
              <a:ext uri="{FF2B5EF4-FFF2-40B4-BE49-F238E27FC236}">
                <a16:creationId xmlns:a16="http://schemas.microsoft.com/office/drawing/2014/main" id="{260F6026-D385-4C58-B6F3-B0F457D5953E}"/>
              </a:ext>
            </a:extLst>
          </p:cNvPr>
          <p:cNvSpPr>
            <a:spLocks noGrp="1"/>
          </p:cNvSpPr>
          <p:nvPr>
            <p:ph type="title"/>
          </p:nvPr>
        </p:nvSpPr>
        <p:spPr>
          <a:xfrm>
            <a:off x="1073888" y="365125"/>
            <a:ext cx="9929040" cy="1325563"/>
          </a:xfrm>
        </p:spPr>
        <p:txBody>
          <a:bodyPr/>
          <a:lstStyle/>
          <a:p>
            <a:r>
              <a:rPr lang="en-GB" dirty="0">
                <a:solidFill>
                  <a:schemeClr val="bg1"/>
                </a:solidFill>
                <a:latin typeface="Arial" panose="020B0604020202020204" pitchFamily="34" charset="0"/>
                <a:cs typeface="Arial" panose="020B0604020202020204" pitchFamily="34" charset="0"/>
              </a:rPr>
              <a:t>Documentation: students</a:t>
            </a:r>
          </a:p>
        </p:txBody>
      </p:sp>
      <p:sp>
        <p:nvSpPr>
          <p:cNvPr id="28" name="Content Placeholder 2">
            <a:extLst>
              <a:ext uri="{FF2B5EF4-FFF2-40B4-BE49-F238E27FC236}">
                <a16:creationId xmlns:a16="http://schemas.microsoft.com/office/drawing/2014/main" id="{179ADAA6-14AC-4ADF-8243-CA8ABC35A961}"/>
              </a:ext>
            </a:extLst>
          </p:cNvPr>
          <p:cNvSpPr>
            <a:spLocks noGrp="1"/>
          </p:cNvSpPr>
          <p:nvPr>
            <p:ph idx="1"/>
          </p:nvPr>
        </p:nvSpPr>
        <p:spPr>
          <a:xfrm>
            <a:off x="967562" y="1585595"/>
            <a:ext cx="10035365" cy="4351338"/>
          </a:xfrm>
        </p:spPr>
        <p:txBody>
          <a:bodyPr vert="horz" lIns="91440" tIns="45720" rIns="91440" bIns="45720" rtlCol="0" anchor="t">
            <a:normAutofit/>
          </a:bodyPr>
          <a:lstStyle/>
          <a:p>
            <a:r>
              <a:rPr lang="en-GB" altLang="en-US" sz="2400" b="1" dirty="0"/>
              <a:t>Students have 2 files:</a:t>
            </a:r>
          </a:p>
          <a:p>
            <a:pPr lvl="1"/>
            <a:r>
              <a:rPr lang="en-GB" altLang="en-US" b="1" dirty="0"/>
              <a:t>Teaching File</a:t>
            </a:r>
          </a:p>
          <a:p>
            <a:pPr lvl="1"/>
            <a:r>
              <a:rPr lang="en-GB" altLang="en-US" b="1" dirty="0"/>
              <a:t>Planning, Archive and Context File</a:t>
            </a:r>
          </a:p>
          <a:p>
            <a:r>
              <a:rPr lang="en-GB" altLang="en-US" sz="2400" dirty="0"/>
              <a:t>SE Handbook</a:t>
            </a:r>
          </a:p>
          <a:p>
            <a:r>
              <a:rPr lang="en-GB" altLang="en-US" sz="2400" b="1" dirty="0"/>
              <a:t>Planning &amp; Assessment Guidance handbook</a:t>
            </a:r>
          </a:p>
          <a:p>
            <a:pPr marL="0" indent="0">
              <a:buNone/>
            </a:pPr>
            <a:endParaRPr lang="en-GB" altLang="en-US" sz="2000" b="1" dirty="0"/>
          </a:p>
          <a:p>
            <a:pPr marL="0" indent="0" algn="ctr">
              <a:buNone/>
            </a:pPr>
            <a:r>
              <a:rPr lang="en-GB" altLang="en-US" sz="3200" b="1" dirty="0">
                <a:solidFill>
                  <a:schemeClr val="bg1"/>
                </a:solidFill>
              </a:rPr>
              <a:t>Part of the mentor role is to ensure the student teacher is organised with their paperwork</a:t>
            </a:r>
          </a:p>
        </p:txBody>
      </p:sp>
      <p:cxnSp>
        <p:nvCxnSpPr>
          <p:cNvPr id="29" name="Straight Connector 28">
            <a:extLst>
              <a:ext uri="{FF2B5EF4-FFF2-40B4-BE49-F238E27FC236}">
                <a16:creationId xmlns:a16="http://schemas.microsoft.com/office/drawing/2014/main" id="{C3AF528E-915C-4446-9B8C-3AE4E15D3212}"/>
              </a:ext>
            </a:extLst>
          </p:cNvPr>
          <p:cNvCxnSpPr>
            <a:cxnSpLocks/>
          </p:cNvCxnSpPr>
          <p:nvPr/>
        </p:nvCxnSpPr>
        <p:spPr>
          <a:xfrm flipH="1">
            <a:off x="877046" y="1442761"/>
            <a:ext cx="10564106" cy="0"/>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sp>
        <p:nvSpPr>
          <p:cNvPr id="30" name="TextBox 29">
            <a:extLst>
              <a:ext uri="{FF2B5EF4-FFF2-40B4-BE49-F238E27FC236}">
                <a16:creationId xmlns:a16="http://schemas.microsoft.com/office/drawing/2014/main" id="{940267DB-BEB0-4D5C-B8A7-B2E9C607EB9A}"/>
              </a:ext>
            </a:extLst>
          </p:cNvPr>
          <p:cNvSpPr txBox="1"/>
          <p:nvPr/>
        </p:nvSpPr>
        <p:spPr>
          <a:xfrm>
            <a:off x="9102150" y="609103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cxnSp>
        <p:nvCxnSpPr>
          <p:cNvPr id="31" name="Straight Connector 30">
            <a:extLst>
              <a:ext uri="{FF2B5EF4-FFF2-40B4-BE49-F238E27FC236}">
                <a16:creationId xmlns:a16="http://schemas.microsoft.com/office/drawing/2014/main" id="{5BB6EDE8-8E72-4E44-B1FA-C1FCB7155BB8}"/>
              </a:ext>
            </a:extLst>
          </p:cNvPr>
          <p:cNvCxnSpPr>
            <a:cxnSpLocks/>
          </p:cNvCxnSpPr>
          <p:nvPr/>
        </p:nvCxnSpPr>
        <p:spPr>
          <a:xfrm flipV="1">
            <a:off x="877046" y="752528"/>
            <a:ext cx="0" cy="555277"/>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cxnSp>
        <p:nvCxnSpPr>
          <p:cNvPr id="32" name="Straight Connector 31">
            <a:extLst>
              <a:ext uri="{FF2B5EF4-FFF2-40B4-BE49-F238E27FC236}">
                <a16:creationId xmlns:a16="http://schemas.microsoft.com/office/drawing/2014/main" id="{17ECF9C7-ED40-41E4-81A5-A8F939E8CE83}"/>
              </a:ext>
            </a:extLst>
          </p:cNvPr>
          <p:cNvCxnSpPr>
            <a:cxnSpLocks/>
          </p:cNvCxnSpPr>
          <p:nvPr/>
        </p:nvCxnSpPr>
        <p:spPr>
          <a:xfrm flipV="1">
            <a:off x="875134" y="1585596"/>
            <a:ext cx="0" cy="2731223"/>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pic>
        <p:nvPicPr>
          <p:cNvPr id="33" name="Picture 32">
            <a:extLst>
              <a:ext uri="{FF2B5EF4-FFF2-40B4-BE49-F238E27FC236}">
                <a16:creationId xmlns:a16="http://schemas.microsoft.com/office/drawing/2014/main" id="{408F81D6-7F48-432C-9AB2-D132FD34FFA9}"/>
              </a:ext>
            </a:extLst>
          </p:cNvPr>
          <p:cNvPicPr>
            <a:picLocks noChangeAspect="1"/>
          </p:cNvPicPr>
          <p:nvPr/>
        </p:nvPicPr>
        <p:blipFill rotWithShape="1">
          <a:blip r:embed="rId3">
            <a:extLst>
              <a:ext uri="{28A0092B-C50C-407E-A947-70E740481C1C}">
                <a14:useLocalDpi xmlns:a14="http://schemas.microsoft.com/office/drawing/2010/main" val="0"/>
              </a:ext>
            </a:extLst>
          </a:blip>
          <a:srcRect l="1851" t="3538" r="2801" b="4081"/>
          <a:stretch/>
        </p:blipFill>
        <p:spPr>
          <a:xfrm>
            <a:off x="63797" y="5555581"/>
            <a:ext cx="2392326" cy="1227131"/>
          </a:xfrm>
          <a:prstGeom prst="rect">
            <a:avLst/>
          </a:prstGeom>
        </p:spPr>
      </p:pic>
    </p:spTree>
    <p:extLst>
      <p:ext uri="{BB962C8B-B14F-4D97-AF65-F5344CB8AC3E}">
        <p14:creationId xmlns:p14="http://schemas.microsoft.com/office/powerpoint/2010/main" val="23757042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06A0770-6119-4883-AF98-E3BB9B84C6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4" y="0"/>
            <a:ext cx="12186271" cy="6858000"/>
          </a:xfrm>
          <a:prstGeom prst="rect">
            <a:avLst/>
          </a:prstGeom>
        </p:spPr>
      </p:pic>
      <p:sp>
        <p:nvSpPr>
          <p:cNvPr id="27" name="Title 1">
            <a:extLst>
              <a:ext uri="{FF2B5EF4-FFF2-40B4-BE49-F238E27FC236}">
                <a16:creationId xmlns:a16="http://schemas.microsoft.com/office/drawing/2014/main" id="{260F6026-D385-4C58-B6F3-B0F457D5953E}"/>
              </a:ext>
            </a:extLst>
          </p:cNvPr>
          <p:cNvSpPr>
            <a:spLocks noGrp="1"/>
          </p:cNvSpPr>
          <p:nvPr>
            <p:ph type="title"/>
          </p:nvPr>
        </p:nvSpPr>
        <p:spPr>
          <a:xfrm>
            <a:off x="1073888" y="365125"/>
            <a:ext cx="9929040" cy="1325563"/>
          </a:xfrm>
        </p:spPr>
        <p:txBody>
          <a:bodyPr/>
          <a:lstStyle/>
          <a:p>
            <a:r>
              <a:rPr lang="en-GB" dirty="0">
                <a:solidFill>
                  <a:schemeClr val="bg1"/>
                </a:solidFill>
                <a:latin typeface="Arial" panose="020B0604020202020204" pitchFamily="34" charset="0"/>
                <a:cs typeface="Arial" panose="020B0604020202020204" pitchFamily="34" charset="0"/>
              </a:rPr>
              <a:t>End of SE1 reports</a:t>
            </a:r>
          </a:p>
        </p:txBody>
      </p:sp>
      <p:sp>
        <p:nvSpPr>
          <p:cNvPr id="28" name="Content Placeholder 2">
            <a:extLst>
              <a:ext uri="{FF2B5EF4-FFF2-40B4-BE49-F238E27FC236}">
                <a16:creationId xmlns:a16="http://schemas.microsoft.com/office/drawing/2014/main" id="{179ADAA6-14AC-4ADF-8243-CA8ABC35A961}"/>
              </a:ext>
            </a:extLst>
          </p:cNvPr>
          <p:cNvSpPr>
            <a:spLocks noGrp="1"/>
          </p:cNvSpPr>
          <p:nvPr>
            <p:ph idx="1"/>
          </p:nvPr>
        </p:nvSpPr>
        <p:spPr>
          <a:xfrm>
            <a:off x="967562" y="1585595"/>
            <a:ext cx="10035365" cy="4351338"/>
          </a:xfrm>
        </p:spPr>
        <p:txBody>
          <a:bodyPr vert="horz" lIns="91440" tIns="45720" rIns="91440" bIns="45720" rtlCol="0" anchor="t">
            <a:normAutofit/>
          </a:bodyPr>
          <a:lstStyle/>
          <a:p>
            <a:r>
              <a:rPr lang="en-GB" altLang="en-US" b="1" dirty="0"/>
              <a:t>Student and mentor complete a summative report each</a:t>
            </a:r>
          </a:p>
          <a:p>
            <a:r>
              <a:rPr lang="en-GB" altLang="en-US" dirty="0"/>
              <a:t>Comments on the Teachers’ Standards including Part 2 PPC</a:t>
            </a:r>
          </a:p>
          <a:p>
            <a:r>
              <a:rPr lang="en-GB" altLang="en-US" b="1" dirty="0"/>
              <a:t>Targets to take forward to SE2</a:t>
            </a:r>
          </a:p>
        </p:txBody>
      </p:sp>
      <p:cxnSp>
        <p:nvCxnSpPr>
          <p:cNvPr id="29" name="Straight Connector 28">
            <a:extLst>
              <a:ext uri="{FF2B5EF4-FFF2-40B4-BE49-F238E27FC236}">
                <a16:creationId xmlns:a16="http://schemas.microsoft.com/office/drawing/2014/main" id="{C3AF528E-915C-4446-9B8C-3AE4E15D3212}"/>
              </a:ext>
            </a:extLst>
          </p:cNvPr>
          <p:cNvCxnSpPr>
            <a:cxnSpLocks/>
          </p:cNvCxnSpPr>
          <p:nvPr/>
        </p:nvCxnSpPr>
        <p:spPr>
          <a:xfrm flipH="1">
            <a:off x="877046" y="1442761"/>
            <a:ext cx="10564106" cy="0"/>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sp>
        <p:nvSpPr>
          <p:cNvPr id="30" name="TextBox 29">
            <a:extLst>
              <a:ext uri="{FF2B5EF4-FFF2-40B4-BE49-F238E27FC236}">
                <a16:creationId xmlns:a16="http://schemas.microsoft.com/office/drawing/2014/main" id="{940267DB-BEB0-4D5C-B8A7-B2E9C607EB9A}"/>
              </a:ext>
            </a:extLst>
          </p:cNvPr>
          <p:cNvSpPr txBox="1"/>
          <p:nvPr/>
        </p:nvSpPr>
        <p:spPr>
          <a:xfrm>
            <a:off x="9102150" y="609103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cxnSp>
        <p:nvCxnSpPr>
          <p:cNvPr id="31" name="Straight Connector 30">
            <a:extLst>
              <a:ext uri="{FF2B5EF4-FFF2-40B4-BE49-F238E27FC236}">
                <a16:creationId xmlns:a16="http://schemas.microsoft.com/office/drawing/2014/main" id="{5BB6EDE8-8E72-4E44-B1FA-C1FCB7155BB8}"/>
              </a:ext>
            </a:extLst>
          </p:cNvPr>
          <p:cNvCxnSpPr>
            <a:cxnSpLocks/>
          </p:cNvCxnSpPr>
          <p:nvPr/>
        </p:nvCxnSpPr>
        <p:spPr>
          <a:xfrm flipV="1">
            <a:off x="877046" y="752528"/>
            <a:ext cx="0" cy="555277"/>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cxnSp>
        <p:nvCxnSpPr>
          <p:cNvPr id="32" name="Straight Connector 31">
            <a:extLst>
              <a:ext uri="{FF2B5EF4-FFF2-40B4-BE49-F238E27FC236}">
                <a16:creationId xmlns:a16="http://schemas.microsoft.com/office/drawing/2014/main" id="{17ECF9C7-ED40-41E4-81A5-A8F939E8CE83}"/>
              </a:ext>
            </a:extLst>
          </p:cNvPr>
          <p:cNvCxnSpPr>
            <a:cxnSpLocks/>
          </p:cNvCxnSpPr>
          <p:nvPr/>
        </p:nvCxnSpPr>
        <p:spPr>
          <a:xfrm flipV="1">
            <a:off x="875134" y="1585596"/>
            <a:ext cx="0" cy="2731223"/>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pic>
        <p:nvPicPr>
          <p:cNvPr id="33" name="Picture 32">
            <a:extLst>
              <a:ext uri="{FF2B5EF4-FFF2-40B4-BE49-F238E27FC236}">
                <a16:creationId xmlns:a16="http://schemas.microsoft.com/office/drawing/2014/main" id="{408F81D6-7F48-432C-9AB2-D132FD34FFA9}"/>
              </a:ext>
            </a:extLst>
          </p:cNvPr>
          <p:cNvPicPr>
            <a:picLocks noChangeAspect="1"/>
          </p:cNvPicPr>
          <p:nvPr/>
        </p:nvPicPr>
        <p:blipFill rotWithShape="1">
          <a:blip r:embed="rId3">
            <a:extLst>
              <a:ext uri="{28A0092B-C50C-407E-A947-70E740481C1C}">
                <a14:useLocalDpi xmlns:a14="http://schemas.microsoft.com/office/drawing/2010/main" val="0"/>
              </a:ext>
            </a:extLst>
          </a:blip>
          <a:srcRect l="1851" t="3538" r="2801" b="4081"/>
          <a:stretch/>
        </p:blipFill>
        <p:spPr>
          <a:xfrm>
            <a:off x="63797" y="5555581"/>
            <a:ext cx="2392326" cy="1227131"/>
          </a:xfrm>
          <a:prstGeom prst="rect">
            <a:avLst/>
          </a:prstGeom>
        </p:spPr>
      </p:pic>
    </p:spTree>
    <p:extLst>
      <p:ext uri="{BB962C8B-B14F-4D97-AF65-F5344CB8AC3E}">
        <p14:creationId xmlns:p14="http://schemas.microsoft.com/office/powerpoint/2010/main" val="7981366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brick building with a clock tower&#10;&#10;Description generated with high confidence">
            <a:extLst>
              <a:ext uri="{FF2B5EF4-FFF2-40B4-BE49-F238E27FC236}">
                <a16:creationId xmlns:a16="http://schemas.microsoft.com/office/drawing/2014/main" id="{D5904FA7-B786-4BD9-8E78-6D5EB24B9A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a:extLst>
              <a:ext uri="{FF2B5EF4-FFF2-40B4-BE49-F238E27FC236}">
                <a16:creationId xmlns:a16="http://schemas.microsoft.com/office/drawing/2014/main" id="{1B53690E-B844-499F-9DF7-BBBFED8C016E}"/>
              </a:ext>
            </a:extLst>
          </p:cNvPr>
          <p:cNvSpPr>
            <a:spLocks noGrp="1"/>
          </p:cNvSpPr>
          <p:nvPr>
            <p:ph type="title"/>
          </p:nvPr>
        </p:nvSpPr>
        <p:spPr>
          <a:xfrm>
            <a:off x="1073888" y="365125"/>
            <a:ext cx="9929040" cy="1325563"/>
          </a:xfrm>
        </p:spPr>
        <p:txBody>
          <a:bodyPr>
            <a:normAutofit/>
          </a:bodyPr>
          <a:lstStyle/>
          <a:p>
            <a:r>
              <a:rPr lang="en-GB" sz="3600" dirty="0">
                <a:solidFill>
                  <a:schemeClr val="bg1"/>
                </a:solidFill>
                <a:latin typeface="Arial" panose="020B0604020202020204" pitchFamily="34" charset="0"/>
                <a:cs typeface="Arial" panose="020B0604020202020204" pitchFamily="34" charset="0"/>
              </a:rPr>
              <a:t>By the end of SE1, students should have…</a:t>
            </a:r>
          </a:p>
        </p:txBody>
      </p:sp>
      <p:sp>
        <p:nvSpPr>
          <p:cNvPr id="16" name="Content Placeholder 2">
            <a:extLst>
              <a:ext uri="{FF2B5EF4-FFF2-40B4-BE49-F238E27FC236}">
                <a16:creationId xmlns:a16="http://schemas.microsoft.com/office/drawing/2014/main" id="{6F141978-9A39-4321-BD3C-1C16A1E8DB57}"/>
              </a:ext>
            </a:extLst>
          </p:cNvPr>
          <p:cNvSpPr>
            <a:spLocks noGrp="1"/>
          </p:cNvSpPr>
          <p:nvPr>
            <p:ph idx="1"/>
          </p:nvPr>
        </p:nvSpPr>
        <p:spPr>
          <a:xfrm>
            <a:off x="967562" y="1585595"/>
            <a:ext cx="10035365" cy="4351338"/>
          </a:xfrm>
        </p:spPr>
        <p:txBody>
          <a:bodyPr/>
          <a:lstStyle/>
          <a:p>
            <a:pPr>
              <a:buFont typeface="Wingdings" panose="05000000000000000000" pitchFamily="2" charset="2"/>
              <a:buChar char="Ø"/>
            </a:pPr>
            <a:r>
              <a:rPr lang="en-GB" altLang="en-US" dirty="0">
                <a:solidFill>
                  <a:schemeClr val="bg1">
                    <a:lumMod val="95000"/>
                  </a:schemeClr>
                </a:solidFill>
              </a:rPr>
              <a:t>trialled and refined lesson planning</a:t>
            </a:r>
          </a:p>
          <a:p>
            <a:pPr>
              <a:buFont typeface="Wingdings" panose="05000000000000000000" pitchFamily="2" charset="2"/>
              <a:buChar char="Ø"/>
            </a:pPr>
            <a:r>
              <a:rPr lang="en-GB" altLang="en-US" dirty="0">
                <a:solidFill>
                  <a:schemeClr val="bg1">
                    <a:lumMod val="95000"/>
                  </a:schemeClr>
                </a:solidFill>
              </a:rPr>
              <a:t> trialled assessment strategies, both formative and summative</a:t>
            </a:r>
          </a:p>
          <a:p>
            <a:pPr>
              <a:buFont typeface="Wingdings" panose="05000000000000000000" pitchFamily="2" charset="2"/>
              <a:buChar char="Ø"/>
            </a:pPr>
            <a:r>
              <a:rPr lang="en-GB" altLang="en-US" dirty="0">
                <a:solidFill>
                  <a:schemeClr val="bg1">
                    <a:lumMod val="95000"/>
                  </a:schemeClr>
                </a:solidFill>
              </a:rPr>
              <a:t> had 3 appraisals </a:t>
            </a:r>
          </a:p>
          <a:p>
            <a:pPr>
              <a:buFont typeface="Wingdings" panose="05000000000000000000" pitchFamily="2" charset="2"/>
              <a:buChar char="Ø"/>
            </a:pPr>
            <a:r>
              <a:rPr lang="en-GB" altLang="en-US" dirty="0">
                <a:solidFill>
                  <a:schemeClr val="bg1">
                    <a:lumMod val="95000"/>
                  </a:schemeClr>
                </a:solidFill>
              </a:rPr>
              <a:t> had an Interim Report and summative reports on </a:t>
            </a:r>
            <a:r>
              <a:rPr lang="en-GB" altLang="en-US" dirty="0" err="1">
                <a:solidFill>
                  <a:schemeClr val="bg1">
                    <a:lumMod val="95000"/>
                  </a:schemeClr>
                </a:solidFill>
              </a:rPr>
              <a:t>Abyasa</a:t>
            </a:r>
            <a:endParaRPr lang="en-GB" altLang="en-US" dirty="0">
              <a:solidFill>
                <a:schemeClr val="bg1">
                  <a:lumMod val="95000"/>
                </a:schemeClr>
              </a:solidFill>
            </a:endParaRPr>
          </a:p>
          <a:p>
            <a:pPr>
              <a:buFont typeface="Wingdings" panose="05000000000000000000" pitchFamily="2" charset="2"/>
              <a:buChar char="Ø"/>
            </a:pPr>
            <a:r>
              <a:rPr lang="en-GB" altLang="en-US" dirty="0">
                <a:solidFill>
                  <a:schemeClr val="bg1">
                    <a:lumMod val="95000"/>
                  </a:schemeClr>
                </a:solidFill>
              </a:rPr>
              <a:t>decided on teaching responsibility for SE2.  This includes subjects of the curriculum they will be responsible for planning/or areas of the EYFS classroom they will oversee</a:t>
            </a:r>
          </a:p>
          <a:p>
            <a:pPr marL="0" indent="0">
              <a:buNone/>
            </a:pPr>
            <a:endParaRPr lang="en-GB" dirty="0">
              <a:solidFill>
                <a:schemeClr val="bg1"/>
              </a:solidFill>
              <a:latin typeface="Arial" panose="020B0604020202020204" pitchFamily="34" charset="0"/>
              <a:cs typeface="Arial" panose="020B0604020202020204" pitchFamily="34" charset="0"/>
            </a:endParaRPr>
          </a:p>
        </p:txBody>
      </p:sp>
      <p:cxnSp>
        <p:nvCxnSpPr>
          <p:cNvPr id="23" name="Straight Connector 22">
            <a:extLst>
              <a:ext uri="{FF2B5EF4-FFF2-40B4-BE49-F238E27FC236}">
                <a16:creationId xmlns:a16="http://schemas.microsoft.com/office/drawing/2014/main" id="{D1957566-4EB5-4330-A01B-E6053AF1C3DE}"/>
              </a:ext>
            </a:extLst>
          </p:cNvPr>
          <p:cNvCxnSpPr>
            <a:cxnSpLocks/>
          </p:cNvCxnSpPr>
          <p:nvPr/>
        </p:nvCxnSpPr>
        <p:spPr>
          <a:xfrm flipH="1">
            <a:off x="877046" y="1442761"/>
            <a:ext cx="9122739" cy="0"/>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sp>
        <p:nvSpPr>
          <p:cNvPr id="24" name="TextBox 23">
            <a:extLst>
              <a:ext uri="{FF2B5EF4-FFF2-40B4-BE49-F238E27FC236}">
                <a16:creationId xmlns:a16="http://schemas.microsoft.com/office/drawing/2014/main" id="{BD9F7F40-BAE1-4703-B4A0-6F5C05EC342B}"/>
              </a:ext>
            </a:extLst>
          </p:cNvPr>
          <p:cNvSpPr txBox="1"/>
          <p:nvPr/>
        </p:nvSpPr>
        <p:spPr>
          <a:xfrm>
            <a:off x="9102150" y="609103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cxnSp>
        <p:nvCxnSpPr>
          <p:cNvPr id="26" name="Straight Connector 25">
            <a:extLst>
              <a:ext uri="{FF2B5EF4-FFF2-40B4-BE49-F238E27FC236}">
                <a16:creationId xmlns:a16="http://schemas.microsoft.com/office/drawing/2014/main" id="{0FCA083D-897A-421E-AC56-18D8170CBAF2}"/>
              </a:ext>
            </a:extLst>
          </p:cNvPr>
          <p:cNvCxnSpPr>
            <a:cxnSpLocks/>
          </p:cNvCxnSpPr>
          <p:nvPr/>
        </p:nvCxnSpPr>
        <p:spPr>
          <a:xfrm flipV="1">
            <a:off x="877046" y="752528"/>
            <a:ext cx="0" cy="555277"/>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cxnSp>
        <p:nvCxnSpPr>
          <p:cNvPr id="27" name="Straight Connector 26">
            <a:extLst>
              <a:ext uri="{FF2B5EF4-FFF2-40B4-BE49-F238E27FC236}">
                <a16:creationId xmlns:a16="http://schemas.microsoft.com/office/drawing/2014/main" id="{769EE427-D914-4395-AC7C-4C14FB0019F6}"/>
              </a:ext>
            </a:extLst>
          </p:cNvPr>
          <p:cNvCxnSpPr>
            <a:cxnSpLocks/>
          </p:cNvCxnSpPr>
          <p:nvPr/>
        </p:nvCxnSpPr>
        <p:spPr>
          <a:xfrm flipV="1">
            <a:off x="875134" y="1585596"/>
            <a:ext cx="0" cy="2731223"/>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pic>
        <p:nvPicPr>
          <p:cNvPr id="28" name="Picture 27">
            <a:extLst>
              <a:ext uri="{FF2B5EF4-FFF2-40B4-BE49-F238E27FC236}">
                <a16:creationId xmlns:a16="http://schemas.microsoft.com/office/drawing/2014/main" id="{10042875-86CC-4A2A-A101-2351F7A61C11}"/>
              </a:ext>
            </a:extLst>
          </p:cNvPr>
          <p:cNvPicPr>
            <a:picLocks noChangeAspect="1"/>
          </p:cNvPicPr>
          <p:nvPr/>
        </p:nvPicPr>
        <p:blipFill rotWithShape="1">
          <a:blip r:embed="rId3">
            <a:extLst>
              <a:ext uri="{28A0092B-C50C-407E-A947-70E740481C1C}">
                <a14:useLocalDpi xmlns:a14="http://schemas.microsoft.com/office/drawing/2010/main" val="0"/>
              </a:ext>
            </a:extLst>
          </a:blip>
          <a:srcRect l="1851" t="3538" r="2801" b="4081"/>
          <a:stretch/>
        </p:blipFill>
        <p:spPr>
          <a:xfrm>
            <a:off x="63797" y="5555581"/>
            <a:ext cx="2392326" cy="1227131"/>
          </a:xfrm>
          <a:prstGeom prst="rect">
            <a:avLst/>
          </a:prstGeom>
        </p:spPr>
      </p:pic>
    </p:spTree>
    <p:extLst>
      <p:ext uri="{BB962C8B-B14F-4D97-AF65-F5344CB8AC3E}">
        <p14:creationId xmlns:p14="http://schemas.microsoft.com/office/powerpoint/2010/main" val="25659935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large brick building with a clock tower&#10;&#10;Description generated with high confidence">
            <a:extLst>
              <a:ext uri="{FF2B5EF4-FFF2-40B4-BE49-F238E27FC236}">
                <a16:creationId xmlns:a16="http://schemas.microsoft.com/office/drawing/2014/main" id="{D5904FA7-B786-4BD9-8E78-6D5EB24B9A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a:extLst>
              <a:ext uri="{FF2B5EF4-FFF2-40B4-BE49-F238E27FC236}">
                <a16:creationId xmlns:a16="http://schemas.microsoft.com/office/drawing/2014/main" id="{1B53690E-B844-499F-9DF7-BBBFED8C016E}"/>
              </a:ext>
            </a:extLst>
          </p:cNvPr>
          <p:cNvSpPr>
            <a:spLocks noGrp="1"/>
          </p:cNvSpPr>
          <p:nvPr>
            <p:ph type="title"/>
          </p:nvPr>
        </p:nvSpPr>
        <p:spPr>
          <a:xfrm>
            <a:off x="1073888" y="365125"/>
            <a:ext cx="9929040" cy="1325563"/>
          </a:xfrm>
        </p:spPr>
        <p:txBody>
          <a:bodyPr>
            <a:normAutofit/>
          </a:bodyPr>
          <a:lstStyle/>
          <a:p>
            <a:r>
              <a:rPr lang="en-GB" sz="3600" dirty="0">
                <a:solidFill>
                  <a:schemeClr val="bg1"/>
                </a:solidFill>
                <a:latin typeface="Arial" panose="020B0604020202020204" pitchFamily="34" charset="0"/>
                <a:cs typeface="Arial" panose="020B0604020202020204" pitchFamily="34" charset="0"/>
              </a:rPr>
              <a:t>By the end of SE1…</a:t>
            </a:r>
          </a:p>
        </p:txBody>
      </p:sp>
      <p:sp>
        <p:nvSpPr>
          <p:cNvPr id="16" name="Content Placeholder 2">
            <a:extLst>
              <a:ext uri="{FF2B5EF4-FFF2-40B4-BE49-F238E27FC236}">
                <a16:creationId xmlns:a16="http://schemas.microsoft.com/office/drawing/2014/main" id="{6F141978-9A39-4321-BD3C-1C16A1E8DB57}"/>
              </a:ext>
            </a:extLst>
          </p:cNvPr>
          <p:cNvSpPr>
            <a:spLocks noGrp="1"/>
          </p:cNvSpPr>
          <p:nvPr>
            <p:ph idx="1"/>
          </p:nvPr>
        </p:nvSpPr>
        <p:spPr>
          <a:xfrm>
            <a:off x="967562" y="1585595"/>
            <a:ext cx="10035365" cy="4351338"/>
          </a:xfrm>
        </p:spPr>
        <p:txBody>
          <a:bodyPr/>
          <a:lstStyle/>
          <a:p>
            <a:pPr marL="91440" indent="-91440">
              <a:buFont typeface="Wingdings" panose="05000000000000000000" pitchFamily="2" charset="2"/>
              <a:buChar char="Ø"/>
              <a:defRPr/>
            </a:pPr>
            <a:r>
              <a:rPr lang="en-GB" altLang="en-US" dirty="0">
                <a:solidFill>
                  <a:schemeClr val="bg1"/>
                </a:solidFill>
              </a:rPr>
              <a:t>The student should be aware of their strengths in relation to the Teachers’ Standards</a:t>
            </a:r>
          </a:p>
          <a:p>
            <a:pPr marL="91440" indent="-91440">
              <a:buFont typeface="Wingdings" panose="05000000000000000000" pitchFamily="2" charset="2"/>
              <a:buChar char="Ø"/>
              <a:defRPr/>
            </a:pPr>
            <a:r>
              <a:rPr lang="en-GB" altLang="en-US" dirty="0">
                <a:solidFill>
                  <a:schemeClr val="bg1"/>
                </a:solidFill>
              </a:rPr>
              <a:t>They should have discussed (with the mentor, teacher and academic tutor) how they are going to work towards their targets and the strategies they will employ to make progress </a:t>
            </a:r>
          </a:p>
          <a:p>
            <a:pPr marL="91440" indent="-91440">
              <a:buFont typeface="Wingdings" panose="05000000000000000000" pitchFamily="2" charset="2"/>
              <a:buChar char="Ø"/>
              <a:defRPr/>
            </a:pPr>
            <a:r>
              <a:rPr lang="en-GB" altLang="en-US" dirty="0">
                <a:solidFill>
                  <a:schemeClr val="bg1"/>
                </a:solidFill>
              </a:rPr>
              <a:t>At this stage of their teacher education, they will have had limited opportunities </a:t>
            </a:r>
          </a:p>
          <a:p>
            <a:pPr marL="91440" indent="-91440">
              <a:buFont typeface="Wingdings" panose="05000000000000000000" pitchFamily="2" charset="2"/>
              <a:buChar char="Ø"/>
              <a:defRPr/>
            </a:pPr>
            <a:r>
              <a:rPr lang="en-GB" altLang="en-US" dirty="0">
                <a:solidFill>
                  <a:schemeClr val="bg1"/>
                </a:solidFill>
              </a:rPr>
              <a:t>The programme is structured to enable them to build on their skills, knowledge and understanding gradually, with important opportunities to reflect accurately on these</a:t>
            </a:r>
          </a:p>
          <a:p>
            <a:pPr marL="0" indent="0">
              <a:buNone/>
            </a:pPr>
            <a:endParaRPr lang="en-GB" dirty="0">
              <a:solidFill>
                <a:schemeClr val="bg1"/>
              </a:solidFill>
              <a:latin typeface="Arial" panose="020B0604020202020204" pitchFamily="34" charset="0"/>
              <a:cs typeface="Arial" panose="020B0604020202020204" pitchFamily="34" charset="0"/>
            </a:endParaRPr>
          </a:p>
        </p:txBody>
      </p:sp>
      <p:cxnSp>
        <p:nvCxnSpPr>
          <p:cNvPr id="23" name="Straight Connector 22">
            <a:extLst>
              <a:ext uri="{FF2B5EF4-FFF2-40B4-BE49-F238E27FC236}">
                <a16:creationId xmlns:a16="http://schemas.microsoft.com/office/drawing/2014/main" id="{D1957566-4EB5-4330-A01B-E6053AF1C3DE}"/>
              </a:ext>
            </a:extLst>
          </p:cNvPr>
          <p:cNvCxnSpPr>
            <a:cxnSpLocks/>
          </p:cNvCxnSpPr>
          <p:nvPr/>
        </p:nvCxnSpPr>
        <p:spPr>
          <a:xfrm flipH="1">
            <a:off x="877046" y="1442761"/>
            <a:ext cx="9122739" cy="0"/>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sp>
        <p:nvSpPr>
          <p:cNvPr id="24" name="TextBox 23">
            <a:extLst>
              <a:ext uri="{FF2B5EF4-FFF2-40B4-BE49-F238E27FC236}">
                <a16:creationId xmlns:a16="http://schemas.microsoft.com/office/drawing/2014/main" id="{BD9F7F40-BAE1-4703-B4A0-6F5C05EC342B}"/>
              </a:ext>
            </a:extLst>
          </p:cNvPr>
          <p:cNvSpPr txBox="1"/>
          <p:nvPr/>
        </p:nvSpPr>
        <p:spPr>
          <a:xfrm>
            <a:off x="9102150" y="609103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cxnSp>
        <p:nvCxnSpPr>
          <p:cNvPr id="26" name="Straight Connector 25">
            <a:extLst>
              <a:ext uri="{FF2B5EF4-FFF2-40B4-BE49-F238E27FC236}">
                <a16:creationId xmlns:a16="http://schemas.microsoft.com/office/drawing/2014/main" id="{0FCA083D-897A-421E-AC56-18D8170CBAF2}"/>
              </a:ext>
            </a:extLst>
          </p:cNvPr>
          <p:cNvCxnSpPr>
            <a:cxnSpLocks/>
          </p:cNvCxnSpPr>
          <p:nvPr/>
        </p:nvCxnSpPr>
        <p:spPr>
          <a:xfrm flipV="1">
            <a:off x="877046" y="752528"/>
            <a:ext cx="0" cy="555277"/>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cxnSp>
        <p:nvCxnSpPr>
          <p:cNvPr id="27" name="Straight Connector 26">
            <a:extLst>
              <a:ext uri="{FF2B5EF4-FFF2-40B4-BE49-F238E27FC236}">
                <a16:creationId xmlns:a16="http://schemas.microsoft.com/office/drawing/2014/main" id="{769EE427-D914-4395-AC7C-4C14FB0019F6}"/>
              </a:ext>
            </a:extLst>
          </p:cNvPr>
          <p:cNvCxnSpPr>
            <a:cxnSpLocks/>
          </p:cNvCxnSpPr>
          <p:nvPr/>
        </p:nvCxnSpPr>
        <p:spPr>
          <a:xfrm flipV="1">
            <a:off x="875134" y="1585596"/>
            <a:ext cx="0" cy="2731223"/>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pic>
        <p:nvPicPr>
          <p:cNvPr id="28" name="Picture 27">
            <a:extLst>
              <a:ext uri="{FF2B5EF4-FFF2-40B4-BE49-F238E27FC236}">
                <a16:creationId xmlns:a16="http://schemas.microsoft.com/office/drawing/2014/main" id="{10042875-86CC-4A2A-A101-2351F7A61C11}"/>
              </a:ext>
            </a:extLst>
          </p:cNvPr>
          <p:cNvPicPr>
            <a:picLocks noChangeAspect="1"/>
          </p:cNvPicPr>
          <p:nvPr/>
        </p:nvPicPr>
        <p:blipFill rotWithShape="1">
          <a:blip r:embed="rId3">
            <a:extLst>
              <a:ext uri="{28A0092B-C50C-407E-A947-70E740481C1C}">
                <a14:useLocalDpi xmlns:a14="http://schemas.microsoft.com/office/drawing/2010/main" val="0"/>
              </a:ext>
            </a:extLst>
          </a:blip>
          <a:srcRect l="1851" t="3538" r="2801" b="4081"/>
          <a:stretch/>
        </p:blipFill>
        <p:spPr>
          <a:xfrm>
            <a:off x="63797" y="5555581"/>
            <a:ext cx="2392326" cy="1227131"/>
          </a:xfrm>
          <a:prstGeom prst="rect">
            <a:avLst/>
          </a:prstGeom>
        </p:spPr>
      </p:pic>
    </p:spTree>
    <p:extLst>
      <p:ext uri="{BB962C8B-B14F-4D97-AF65-F5344CB8AC3E}">
        <p14:creationId xmlns:p14="http://schemas.microsoft.com/office/powerpoint/2010/main" val="28263322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id="{B962F984-3661-47B9-A82D-86BED7D98527}"/>
              </a:ext>
            </a:extLst>
          </p:cNvPr>
          <p:cNvSpPr>
            <a:spLocks noGrp="1"/>
          </p:cNvSpPr>
          <p:nvPr>
            <p:ph type="title"/>
          </p:nvPr>
        </p:nvSpPr>
        <p:spPr>
          <a:xfrm>
            <a:off x="1073888" y="365125"/>
            <a:ext cx="9929040" cy="1325563"/>
          </a:xfrm>
        </p:spPr>
        <p:txBody>
          <a:bodyPr/>
          <a:lstStyle/>
          <a:p>
            <a:r>
              <a:rPr lang="en-GB" dirty="0">
                <a:solidFill>
                  <a:schemeClr val="bg1"/>
                </a:solidFill>
                <a:latin typeface="Arial" panose="020B0604020202020204" pitchFamily="34" charset="0"/>
                <a:cs typeface="Arial" panose="020B0604020202020204" pitchFamily="34" charset="0"/>
              </a:rPr>
              <a:t>What to do if…</a:t>
            </a:r>
          </a:p>
        </p:txBody>
      </p:sp>
      <p:sp>
        <p:nvSpPr>
          <p:cNvPr id="19" name="Content Placeholder 2">
            <a:extLst>
              <a:ext uri="{FF2B5EF4-FFF2-40B4-BE49-F238E27FC236}">
                <a16:creationId xmlns:a16="http://schemas.microsoft.com/office/drawing/2014/main" id="{BC1ACA4E-F46A-42D7-AF15-AD2A9A8E328C}"/>
              </a:ext>
            </a:extLst>
          </p:cNvPr>
          <p:cNvSpPr>
            <a:spLocks noGrp="1"/>
          </p:cNvSpPr>
          <p:nvPr>
            <p:ph idx="1"/>
          </p:nvPr>
        </p:nvSpPr>
        <p:spPr>
          <a:xfrm>
            <a:off x="967563" y="1585595"/>
            <a:ext cx="8276798" cy="4351338"/>
          </a:xfrm>
        </p:spPr>
        <p:txBody>
          <a:bodyPr>
            <a:normAutofit lnSpcReduction="10000"/>
          </a:bodyPr>
          <a:lstStyle/>
          <a:p>
            <a:pPr marL="0" lvl="1" indent="0">
              <a:buNone/>
              <a:defRPr/>
            </a:pPr>
            <a:r>
              <a:rPr lang="en-GB" altLang="en-US" sz="2000" dirty="0">
                <a:solidFill>
                  <a:schemeClr val="bg1"/>
                </a:solidFill>
              </a:rPr>
              <a:t>You haven’t got a log in for </a:t>
            </a:r>
            <a:r>
              <a:rPr lang="en-GB" altLang="en-US" sz="2000" dirty="0" err="1">
                <a:solidFill>
                  <a:schemeClr val="bg1"/>
                </a:solidFill>
              </a:rPr>
              <a:t>Abyasa</a:t>
            </a:r>
            <a:r>
              <a:rPr lang="en-GB" altLang="en-US" sz="2000" dirty="0">
                <a:solidFill>
                  <a:schemeClr val="bg1"/>
                </a:solidFill>
              </a:rPr>
              <a:t>:</a:t>
            </a:r>
          </a:p>
          <a:p>
            <a:pPr marL="342900" lvl="1" indent="-342900">
              <a:defRPr/>
            </a:pPr>
            <a:r>
              <a:rPr lang="en-GB" altLang="en-US" sz="2000" dirty="0">
                <a:solidFill>
                  <a:schemeClr val="bg1">
                    <a:lumMod val="65000"/>
                  </a:schemeClr>
                </a:solidFill>
              </a:rPr>
              <a:t>check the school email and your email, if nothing then email the Placements Team: placements@yorksj.ac.uk</a:t>
            </a:r>
          </a:p>
          <a:p>
            <a:pPr marL="0" lvl="1" indent="0">
              <a:buNone/>
              <a:defRPr/>
            </a:pPr>
            <a:r>
              <a:rPr lang="en-GB" altLang="en-US" sz="2000" dirty="0">
                <a:solidFill>
                  <a:schemeClr val="bg1"/>
                </a:solidFill>
              </a:rPr>
              <a:t>You are unsure of the teaching requirements:</a:t>
            </a:r>
          </a:p>
          <a:p>
            <a:pPr marL="342900" lvl="1" indent="-342900">
              <a:defRPr/>
            </a:pPr>
            <a:r>
              <a:rPr lang="en-GB" altLang="en-US" sz="2000" dirty="0">
                <a:solidFill>
                  <a:schemeClr val="bg1">
                    <a:lumMod val="65000"/>
                  </a:schemeClr>
                </a:solidFill>
              </a:rPr>
              <a:t>look through the SE Handbook</a:t>
            </a:r>
          </a:p>
          <a:p>
            <a:pPr marL="0" lvl="1" indent="0">
              <a:buNone/>
              <a:defRPr/>
            </a:pPr>
            <a:r>
              <a:rPr lang="en-GB" altLang="en-US" sz="2000" dirty="0">
                <a:solidFill>
                  <a:schemeClr val="bg1"/>
                </a:solidFill>
              </a:rPr>
              <a:t>The student teacher is unprepared:</a:t>
            </a:r>
          </a:p>
          <a:p>
            <a:pPr marL="342900" lvl="1" indent="-342900">
              <a:defRPr/>
            </a:pPr>
            <a:r>
              <a:rPr lang="en-GB" altLang="en-US" sz="2000" dirty="0">
                <a:solidFill>
                  <a:schemeClr val="bg1">
                    <a:lumMod val="65000"/>
                  </a:schemeClr>
                </a:solidFill>
              </a:rPr>
              <a:t>have an early meeting to discuss any issues, then contact your link tutor if unresolved</a:t>
            </a:r>
          </a:p>
          <a:p>
            <a:pPr marL="0" lvl="1" indent="0">
              <a:buNone/>
              <a:defRPr/>
            </a:pPr>
            <a:r>
              <a:rPr lang="en-GB" altLang="en-US" sz="2000" dirty="0">
                <a:solidFill>
                  <a:schemeClr val="bg1"/>
                </a:solidFill>
              </a:rPr>
              <a:t>You haven’t had training and you’re going to be the mentor:</a:t>
            </a:r>
          </a:p>
          <a:p>
            <a:pPr marL="342900" lvl="1" indent="-342900">
              <a:defRPr/>
            </a:pPr>
            <a:r>
              <a:rPr lang="en-GB" altLang="en-US" sz="2000" dirty="0">
                <a:solidFill>
                  <a:schemeClr val="bg1">
                    <a:lumMod val="65000"/>
                  </a:schemeClr>
                </a:solidFill>
              </a:rPr>
              <a:t>an external mentor may need to be allocated so contact the Placements Team.  Or you may have another member of staff who has completed the mentor training.</a:t>
            </a:r>
          </a:p>
          <a:p>
            <a:pPr marL="0" lvl="1" indent="0">
              <a:buNone/>
              <a:defRPr/>
            </a:pPr>
            <a:r>
              <a:rPr lang="en-GB" altLang="en-US" sz="2000" dirty="0">
                <a:solidFill>
                  <a:schemeClr val="bg1"/>
                </a:solidFill>
              </a:rPr>
              <a:t>You have further questions:</a:t>
            </a:r>
          </a:p>
          <a:p>
            <a:pPr marL="342900" lvl="1" indent="-342900">
              <a:defRPr/>
            </a:pPr>
            <a:r>
              <a:rPr lang="en-GB" altLang="en-US" sz="2000" dirty="0">
                <a:solidFill>
                  <a:schemeClr val="bg1">
                    <a:lumMod val="65000"/>
                  </a:schemeClr>
                </a:solidFill>
              </a:rPr>
              <a:t>Ask the student teacher, check the SE Handbook, or email the link tutor</a:t>
            </a:r>
          </a:p>
        </p:txBody>
      </p:sp>
      <p:cxnSp>
        <p:nvCxnSpPr>
          <p:cNvPr id="20" name="Straight Connector 19">
            <a:extLst>
              <a:ext uri="{FF2B5EF4-FFF2-40B4-BE49-F238E27FC236}">
                <a16:creationId xmlns:a16="http://schemas.microsoft.com/office/drawing/2014/main" id="{51CB9884-1851-493E-933F-C1BB15DA8154}"/>
              </a:ext>
            </a:extLst>
          </p:cNvPr>
          <p:cNvCxnSpPr>
            <a:cxnSpLocks/>
          </p:cNvCxnSpPr>
          <p:nvPr/>
        </p:nvCxnSpPr>
        <p:spPr>
          <a:xfrm flipH="1">
            <a:off x="877047" y="1442761"/>
            <a:ext cx="4785199" cy="0"/>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pic>
        <p:nvPicPr>
          <p:cNvPr id="8" name="Picture 7">
            <a:extLst>
              <a:ext uri="{FF2B5EF4-FFF2-40B4-BE49-F238E27FC236}">
                <a16:creationId xmlns:a16="http://schemas.microsoft.com/office/drawing/2014/main" id="{1647596B-52F1-4C5F-AB61-5C3344A18F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319" y="1106260"/>
            <a:ext cx="2468688" cy="5310008"/>
          </a:xfrm>
          <a:prstGeom prst="rect">
            <a:avLst/>
          </a:prstGeom>
        </p:spPr>
      </p:pic>
      <p:cxnSp>
        <p:nvCxnSpPr>
          <p:cNvPr id="9" name="Straight Connector 8">
            <a:extLst>
              <a:ext uri="{FF2B5EF4-FFF2-40B4-BE49-F238E27FC236}">
                <a16:creationId xmlns:a16="http://schemas.microsoft.com/office/drawing/2014/main" id="{E10A72A3-9825-4002-A376-FC3978366CAF}"/>
              </a:ext>
            </a:extLst>
          </p:cNvPr>
          <p:cNvCxnSpPr>
            <a:cxnSpLocks/>
          </p:cNvCxnSpPr>
          <p:nvPr/>
        </p:nvCxnSpPr>
        <p:spPr>
          <a:xfrm flipV="1">
            <a:off x="877046" y="752528"/>
            <a:ext cx="0" cy="555277"/>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cxnSp>
        <p:nvCxnSpPr>
          <p:cNvPr id="23" name="Straight Connector 22">
            <a:extLst>
              <a:ext uri="{FF2B5EF4-FFF2-40B4-BE49-F238E27FC236}">
                <a16:creationId xmlns:a16="http://schemas.microsoft.com/office/drawing/2014/main" id="{2635313E-8ABB-4746-BCE1-405E75F8934A}"/>
              </a:ext>
            </a:extLst>
          </p:cNvPr>
          <p:cNvCxnSpPr>
            <a:cxnSpLocks/>
          </p:cNvCxnSpPr>
          <p:nvPr/>
        </p:nvCxnSpPr>
        <p:spPr>
          <a:xfrm flipV="1">
            <a:off x="875134" y="1585596"/>
            <a:ext cx="0" cy="2731223"/>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pic>
        <p:nvPicPr>
          <p:cNvPr id="11" name="Picture 10">
            <a:extLst>
              <a:ext uri="{FF2B5EF4-FFF2-40B4-BE49-F238E27FC236}">
                <a16:creationId xmlns:a16="http://schemas.microsoft.com/office/drawing/2014/main" id="{39DC2D83-DB4B-4B91-BCFA-F596B2FFA34C}"/>
              </a:ext>
            </a:extLst>
          </p:cNvPr>
          <p:cNvPicPr>
            <a:picLocks noChangeAspect="1"/>
          </p:cNvPicPr>
          <p:nvPr/>
        </p:nvPicPr>
        <p:blipFill rotWithShape="1">
          <a:blip r:embed="rId3">
            <a:extLst>
              <a:ext uri="{28A0092B-C50C-407E-A947-70E740481C1C}">
                <a14:useLocalDpi xmlns:a14="http://schemas.microsoft.com/office/drawing/2010/main" val="0"/>
              </a:ext>
            </a:extLst>
          </a:blip>
          <a:srcRect l="1851" t="3538" r="2801" b="4081"/>
          <a:stretch/>
        </p:blipFill>
        <p:spPr>
          <a:xfrm>
            <a:off x="63797" y="5555581"/>
            <a:ext cx="2392326" cy="1227131"/>
          </a:xfrm>
          <a:prstGeom prst="rect">
            <a:avLst/>
          </a:prstGeom>
        </p:spPr>
      </p:pic>
    </p:spTree>
    <p:extLst>
      <p:ext uri="{BB962C8B-B14F-4D97-AF65-F5344CB8AC3E}">
        <p14:creationId xmlns:p14="http://schemas.microsoft.com/office/powerpoint/2010/main" val="4113581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9B47FF7C-AC97-4D58-8C23-1DAA1DBD9A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305" y="0"/>
            <a:ext cx="12190095" cy="6858000"/>
          </a:xfrm>
          <a:prstGeom prst="rect">
            <a:avLst/>
          </a:prstGeom>
        </p:spPr>
      </p:pic>
      <p:pic>
        <p:nvPicPr>
          <p:cNvPr id="13" name="Picture 12">
            <a:extLst>
              <a:ext uri="{FF2B5EF4-FFF2-40B4-BE49-F238E27FC236}">
                <a16:creationId xmlns:a16="http://schemas.microsoft.com/office/drawing/2014/main" id="{D23CB790-4791-4B96-86AC-654C1FB6DEE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5532437"/>
            <a:ext cx="2507792" cy="1325563"/>
          </a:xfrm>
          <a:prstGeom prst="rect">
            <a:avLst/>
          </a:prstGeom>
        </p:spPr>
      </p:pic>
      <p:sp>
        <p:nvSpPr>
          <p:cNvPr id="18" name="TextBox 17">
            <a:extLst>
              <a:ext uri="{FF2B5EF4-FFF2-40B4-BE49-F238E27FC236}">
                <a16:creationId xmlns:a16="http://schemas.microsoft.com/office/drawing/2014/main" id="{FAD0EA14-A901-415D-9AF9-40D8146357F0}"/>
              </a:ext>
            </a:extLst>
          </p:cNvPr>
          <p:cNvSpPr txBox="1"/>
          <p:nvPr/>
        </p:nvSpPr>
        <p:spPr>
          <a:xfrm>
            <a:off x="9370567" y="624357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sp>
        <p:nvSpPr>
          <p:cNvPr id="15" name="Title 1">
            <a:extLst>
              <a:ext uri="{FF2B5EF4-FFF2-40B4-BE49-F238E27FC236}">
                <a16:creationId xmlns:a16="http://schemas.microsoft.com/office/drawing/2014/main" id="{42563AA9-9A3A-4253-A8BA-E9742B59B3A2}"/>
              </a:ext>
            </a:extLst>
          </p:cNvPr>
          <p:cNvSpPr>
            <a:spLocks noGrp="1"/>
          </p:cNvSpPr>
          <p:nvPr>
            <p:ph type="title"/>
          </p:nvPr>
        </p:nvSpPr>
        <p:spPr>
          <a:xfrm>
            <a:off x="1073888" y="365125"/>
            <a:ext cx="9929040" cy="1325563"/>
          </a:xfrm>
        </p:spPr>
        <p:txBody>
          <a:bodyPr/>
          <a:lstStyle/>
          <a:p>
            <a:r>
              <a:rPr lang="en-GB" dirty="0">
                <a:solidFill>
                  <a:schemeClr val="bg1"/>
                </a:solidFill>
                <a:latin typeface="Arial" panose="020B0604020202020204" pitchFamily="34" charset="0"/>
                <a:cs typeface="Arial" panose="020B0604020202020204" pitchFamily="34" charset="0"/>
              </a:rPr>
              <a:t>The current situation</a:t>
            </a:r>
          </a:p>
        </p:txBody>
      </p:sp>
      <p:sp>
        <p:nvSpPr>
          <p:cNvPr id="19" name="Content Placeholder 2">
            <a:extLst>
              <a:ext uri="{FF2B5EF4-FFF2-40B4-BE49-F238E27FC236}">
                <a16:creationId xmlns:a16="http://schemas.microsoft.com/office/drawing/2014/main" id="{FFC3EEA0-40E0-4C6E-9341-444BEC9684A7}"/>
              </a:ext>
            </a:extLst>
          </p:cNvPr>
          <p:cNvSpPr>
            <a:spLocks noGrp="1"/>
          </p:cNvSpPr>
          <p:nvPr>
            <p:ph idx="1"/>
          </p:nvPr>
        </p:nvSpPr>
        <p:spPr>
          <a:xfrm>
            <a:off x="761501" y="1599969"/>
            <a:ext cx="4518838" cy="4351338"/>
          </a:xfrm>
        </p:spPr>
        <p:txBody>
          <a:bodyPr/>
          <a:lstStyle/>
          <a:p>
            <a:pPr>
              <a:lnSpc>
                <a:spcPct val="80000"/>
              </a:lnSpc>
            </a:pPr>
            <a:r>
              <a:rPr lang="en-GB" altLang="en-US" dirty="0">
                <a:latin typeface="Calibri" panose="020F0502020204030204" pitchFamily="34" charset="0"/>
                <a:cs typeface="Calibri" panose="020F0502020204030204" pitchFamily="34" charset="0"/>
              </a:rPr>
              <a:t>Expected disruption to the placement</a:t>
            </a:r>
          </a:p>
          <a:p>
            <a:pPr>
              <a:lnSpc>
                <a:spcPct val="80000"/>
              </a:lnSpc>
            </a:pPr>
            <a:r>
              <a:rPr lang="en-GB" dirty="0">
                <a:latin typeface="Calibri Light" panose="020F0302020204030204" pitchFamily="34" charset="0"/>
                <a:cs typeface="Calibri Light" panose="020F0302020204030204" pitchFamily="34" charset="0"/>
              </a:rPr>
              <a:t>ITT criteria has been revised by the DfE</a:t>
            </a:r>
          </a:p>
          <a:p>
            <a:pPr>
              <a:lnSpc>
                <a:spcPct val="80000"/>
              </a:lnSpc>
            </a:pPr>
            <a:r>
              <a:rPr lang="en-GB" b="1" dirty="0">
                <a:latin typeface="Calibri Light" panose="020F0302020204030204" pitchFamily="34" charset="0"/>
                <a:cs typeface="Calibri Light" panose="020F0302020204030204" pitchFamily="34" charset="0"/>
              </a:rPr>
              <a:t>YSJ has established a COVID-19 Coordination Centre</a:t>
            </a:r>
          </a:p>
          <a:p>
            <a:pPr>
              <a:lnSpc>
                <a:spcPct val="80000"/>
              </a:lnSpc>
            </a:pPr>
            <a:r>
              <a:rPr lang="en-GB" dirty="0">
                <a:latin typeface="Calibri Light" panose="020F0302020204030204" pitchFamily="34" charset="0"/>
                <a:cs typeface="Calibri Light" panose="020F0302020204030204" pitchFamily="34" charset="0"/>
              </a:rPr>
              <a:t>Student teachers will be expected to follow the school policy and guidance as well as be supported by the university</a:t>
            </a:r>
          </a:p>
          <a:p>
            <a:endParaRPr lang="en-GB" sz="2000" dirty="0">
              <a:latin typeface="Arial" panose="020B0604020202020204" pitchFamily="34" charset="0"/>
              <a:cs typeface="Arial" panose="020B0604020202020204" pitchFamily="34" charset="0"/>
            </a:endParaRPr>
          </a:p>
          <a:p>
            <a:endParaRPr lang="en-GB" dirty="0">
              <a:solidFill>
                <a:schemeClr val="bg1"/>
              </a:solidFill>
              <a:latin typeface="Arial" panose="020B0604020202020204" pitchFamily="34" charset="0"/>
              <a:cs typeface="Arial" panose="020B0604020202020204" pitchFamily="34" charset="0"/>
            </a:endParaRPr>
          </a:p>
        </p:txBody>
      </p:sp>
      <p:cxnSp>
        <p:nvCxnSpPr>
          <p:cNvPr id="20" name="Straight Connector 19">
            <a:extLst>
              <a:ext uri="{FF2B5EF4-FFF2-40B4-BE49-F238E27FC236}">
                <a16:creationId xmlns:a16="http://schemas.microsoft.com/office/drawing/2014/main" id="{34E14D32-088F-4005-99D3-2DD61E1432FB}"/>
              </a:ext>
            </a:extLst>
          </p:cNvPr>
          <p:cNvCxnSpPr>
            <a:cxnSpLocks/>
          </p:cNvCxnSpPr>
          <p:nvPr/>
        </p:nvCxnSpPr>
        <p:spPr>
          <a:xfrm flipH="1">
            <a:off x="877046" y="1442761"/>
            <a:ext cx="5161362" cy="0"/>
          </a:xfrm>
          <a:prstGeom prst="line">
            <a:avLst/>
          </a:prstGeom>
          <a:ln/>
        </p:spPr>
        <p:style>
          <a:lnRef idx="2">
            <a:schemeClr val="dk1"/>
          </a:lnRef>
          <a:fillRef idx="0">
            <a:schemeClr val="dk1"/>
          </a:fillRef>
          <a:effectRef idx="1">
            <a:schemeClr val="dk1"/>
          </a:effectRef>
          <a:fontRef idx="minor">
            <a:schemeClr val="tx1"/>
          </a:fontRef>
        </p:style>
      </p:cxnSp>
      <p:cxnSp>
        <p:nvCxnSpPr>
          <p:cNvPr id="21" name="Straight Connector 20">
            <a:extLst>
              <a:ext uri="{FF2B5EF4-FFF2-40B4-BE49-F238E27FC236}">
                <a16:creationId xmlns:a16="http://schemas.microsoft.com/office/drawing/2014/main" id="{D32EF8B8-D3DB-494E-87D2-3445016BFE99}"/>
              </a:ext>
            </a:extLst>
          </p:cNvPr>
          <p:cNvCxnSpPr>
            <a:cxnSpLocks/>
          </p:cNvCxnSpPr>
          <p:nvPr/>
        </p:nvCxnSpPr>
        <p:spPr>
          <a:xfrm flipV="1">
            <a:off x="877046" y="75252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22" name="Straight Connector 21">
            <a:extLst>
              <a:ext uri="{FF2B5EF4-FFF2-40B4-BE49-F238E27FC236}">
                <a16:creationId xmlns:a16="http://schemas.microsoft.com/office/drawing/2014/main" id="{77F332F2-0C37-4BB7-87D3-086136AF1F38}"/>
              </a:ext>
            </a:extLst>
          </p:cNvPr>
          <p:cNvCxnSpPr>
            <a:cxnSpLocks/>
          </p:cNvCxnSpPr>
          <p:nvPr/>
        </p:nvCxnSpPr>
        <p:spPr>
          <a:xfrm flipV="1">
            <a:off x="875134" y="1585596"/>
            <a:ext cx="0" cy="2731223"/>
          </a:xfrm>
          <a:prstGeom prst="line">
            <a:avLst/>
          </a:prstGeom>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6932730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9B47FF7C-AC97-4D58-8C23-1DAA1DBD9A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305" y="0"/>
            <a:ext cx="12190095" cy="6858000"/>
          </a:xfrm>
          <a:prstGeom prst="rect">
            <a:avLst/>
          </a:prstGeom>
        </p:spPr>
      </p:pic>
      <p:pic>
        <p:nvPicPr>
          <p:cNvPr id="13" name="Picture 12">
            <a:extLst>
              <a:ext uri="{FF2B5EF4-FFF2-40B4-BE49-F238E27FC236}">
                <a16:creationId xmlns:a16="http://schemas.microsoft.com/office/drawing/2014/main" id="{D23CB790-4791-4B96-86AC-654C1FB6DEE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5532437"/>
            <a:ext cx="2507792" cy="1325563"/>
          </a:xfrm>
          <a:prstGeom prst="rect">
            <a:avLst/>
          </a:prstGeom>
        </p:spPr>
      </p:pic>
      <p:sp>
        <p:nvSpPr>
          <p:cNvPr id="18" name="TextBox 17">
            <a:extLst>
              <a:ext uri="{FF2B5EF4-FFF2-40B4-BE49-F238E27FC236}">
                <a16:creationId xmlns:a16="http://schemas.microsoft.com/office/drawing/2014/main" id="{FAD0EA14-A901-415D-9AF9-40D8146357F0}"/>
              </a:ext>
            </a:extLst>
          </p:cNvPr>
          <p:cNvSpPr txBox="1"/>
          <p:nvPr/>
        </p:nvSpPr>
        <p:spPr>
          <a:xfrm>
            <a:off x="9370567" y="624357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sp>
        <p:nvSpPr>
          <p:cNvPr id="15" name="Title 1">
            <a:extLst>
              <a:ext uri="{FF2B5EF4-FFF2-40B4-BE49-F238E27FC236}">
                <a16:creationId xmlns:a16="http://schemas.microsoft.com/office/drawing/2014/main" id="{42563AA9-9A3A-4253-A8BA-E9742B59B3A2}"/>
              </a:ext>
            </a:extLst>
          </p:cNvPr>
          <p:cNvSpPr>
            <a:spLocks noGrp="1"/>
          </p:cNvSpPr>
          <p:nvPr>
            <p:ph type="title"/>
          </p:nvPr>
        </p:nvSpPr>
        <p:spPr>
          <a:xfrm>
            <a:off x="1073888" y="365125"/>
            <a:ext cx="9929040" cy="1325563"/>
          </a:xfrm>
        </p:spPr>
        <p:txBody>
          <a:bodyPr/>
          <a:lstStyle/>
          <a:p>
            <a:r>
              <a:rPr lang="en-GB" dirty="0">
                <a:latin typeface="Arial" panose="020B0604020202020204" pitchFamily="34" charset="0"/>
                <a:cs typeface="Arial" panose="020B0604020202020204" pitchFamily="34" charset="0"/>
              </a:rPr>
              <a:t>Final points…and </a:t>
            </a:r>
            <a:r>
              <a:rPr lang="en-GB" dirty="0">
                <a:solidFill>
                  <a:schemeClr val="bg1"/>
                </a:solidFill>
                <a:latin typeface="Arial" panose="020B0604020202020204" pitchFamily="34" charset="0"/>
                <a:cs typeface="Arial" panose="020B0604020202020204" pitchFamily="34" charset="0"/>
              </a:rPr>
              <a:t>thanks again!</a:t>
            </a:r>
            <a:endParaRPr lang="en-GB" dirty="0">
              <a:latin typeface="Arial" panose="020B0604020202020204" pitchFamily="34" charset="0"/>
              <a:cs typeface="Arial" panose="020B0604020202020204" pitchFamily="34" charset="0"/>
            </a:endParaRPr>
          </a:p>
        </p:txBody>
      </p:sp>
      <p:sp>
        <p:nvSpPr>
          <p:cNvPr id="19" name="Content Placeholder 2">
            <a:extLst>
              <a:ext uri="{FF2B5EF4-FFF2-40B4-BE49-F238E27FC236}">
                <a16:creationId xmlns:a16="http://schemas.microsoft.com/office/drawing/2014/main" id="{FFC3EEA0-40E0-4C6E-9341-444BEC9684A7}"/>
              </a:ext>
            </a:extLst>
          </p:cNvPr>
          <p:cNvSpPr>
            <a:spLocks noGrp="1"/>
          </p:cNvSpPr>
          <p:nvPr>
            <p:ph idx="1"/>
          </p:nvPr>
        </p:nvSpPr>
        <p:spPr>
          <a:xfrm>
            <a:off x="761501" y="1599969"/>
            <a:ext cx="4518838" cy="4351338"/>
          </a:xfrm>
        </p:spPr>
        <p:txBody>
          <a:bodyPr>
            <a:normAutofit/>
          </a:bodyPr>
          <a:lstStyle/>
          <a:p>
            <a:pPr>
              <a:lnSpc>
                <a:spcPct val="80000"/>
              </a:lnSpc>
            </a:pPr>
            <a:r>
              <a:rPr lang="en-GB" altLang="en-US" dirty="0">
                <a:solidFill>
                  <a:schemeClr val="accent1">
                    <a:lumMod val="75000"/>
                  </a:schemeClr>
                </a:solidFill>
                <a:latin typeface="Calibri" panose="020F0502020204030204" pitchFamily="34" charset="0"/>
                <a:cs typeface="Calibri" panose="020F0502020204030204" pitchFamily="34" charset="0"/>
              </a:rPr>
              <a:t>Keep in touch with the link tutor</a:t>
            </a:r>
          </a:p>
          <a:p>
            <a:pPr>
              <a:lnSpc>
                <a:spcPct val="80000"/>
              </a:lnSpc>
            </a:pPr>
            <a:r>
              <a:rPr lang="en-GB" dirty="0">
                <a:solidFill>
                  <a:schemeClr val="accent1">
                    <a:lumMod val="75000"/>
                  </a:schemeClr>
                </a:solidFill>
                <a:latin typeface="Calibri Light" panose="020F0302020204030204" pitchFamily="34" charset="0"/>
                <a:cs typeface="Calibri Light" panose="020F0302020204030204" pitchFamily="34" charset="0"/>
              </a:rPr>
              <a:t>Guidance about SE2 will be available in a briefing early January</a:t>
            </a:r>
          </a:p>
          <a:p>
            <a:pPr>
              <a:lnSpc>
                <a:spcPct val="80000"/>
              </a:lnSpc>
            </a:pPr>
            <a:r>
              <a:rPr lang="en-GB" b="1" dirty="0">
                <a:solidFill>
                  <a:schemeClr val="accent1">
                    <a:lumMod val="75000"/>
                  </a:schemeClr>
                </a:solidFill>
                <a:latin typeface="Calibri Light" panose="020F0302020204030204" pitchFamily="34" charset="0"/>
                <a:cs typeface="Calibri Light" panose="020F0302020204030204" pitchFamily="34" charset="0"/>
              </a:rPr>
              <a:t>Weekly email from me with updates, reminders and information throughout the placement</a:t>
            </a:r>
            <a:endParaRPr lang="en-GB" sz="2000" dirty="0">
              <a:solidFill>
                <a:schemeClr val="accent1">
                  <a:lumMod val="75000"/>
                </a:schemeClr>
              </a:solidFill>
              <a:latin typeface="Arial" panose="020B0604020202020204" pitchFamily="34" charset="0"/>
              <a:cs typeface="Arial" panose="020B0604020202020204" pitchFamily="34" charset="0"/>
            </a:endParaRPr>
          </a:p>
          <a:p>
            <a:endParaRPr lang="en-GB" dirty="0">
              <a:solidFill>
                <a:schemeClr val="bg1"/>
              </a:solidFill>
              <a:latin typeface="Arial" panose="020B0604020202020204" pitchFamily="34" charset="0"/>
              <a:cs typeface="Arial" panose="020B0604020202020204" pitchFamily="34" charset="0"/>
            </a:endParaRPr>
          </a:p>
        </p:txBody>
      </p:sp>
      <p:cxnSp>
        <p:nvCxnSpPr>
          <p:cNvPr id="20" name="Straight Connector 19">
            <a:extLst>
              <a:ext uri="{FF2B5EF4-FFF2-40B4-BE49-F238E27FC236}">
                <a16:creationId xmlns:a16="http://schemas.microsoft.com/office/drawing/2014/main" id="{34E14D32-088F-4005-99D3-2DD61E1432FB}"/>
              </a:ext>
            </a:extLst>
          </p:cNvPr>
          <p:cNvCxnSpPr>
            <a:cxnSpLocks/>
          </p:cNvCxnSpPr>
          <p:nvPr/>
        </p:nvCxnSpPr>
        <p:spPr>
          <a:xfrm flipH="1">
            <a:off x="877046" y="1442761"/>
            <a:ext cx="5161362" cy="0"/>
          </a:xfrm>
          <a:prstGeom prst="line">
            <a:avLst/>
          </a:prstGeom>
          <a:ln/>
        </p:spPr>
        <p:style>
          <a:lnRef idx="2">
            <a:schemeClr val="dk1"/>
          </a:lnRef>
          <a:fillRef idx="0">
            <a:schemeClr val="dk1"/>
          </a:fillRef>
          <a:effectRef idx="1">
            <a:schemeClr val="dk1"/>
          </a:effectRef>
          <a:fontRef idx="minor">
            <a:schemeClr val="tx1"/>
          </a:fontRef>
        </p:style>
      </p:cxnSp>
      <p:cxnSp>
        <p:nvCxnSpPr>
          <p:cNvPr id="21" name="Straight Connector 20">
            <a:extLst>
              <a:ext uri="{FF2B5EF4-FFF2-40B4-BE49-F238E27FC236}">
                <a16:creationId xmlns:a16="http://schemas.microsoft.com/office/drawing/2014/main" id="{D32EF8B8-D3DB-494E-87D2-3445016BFE99}"/>
              </a:ext>
            </a:extLst>
          </p:cNvPr>
          <p:cNvCxnSpPr>
            <a:cxnSpLocks/>
          </p:cNvCxnSpPr>
          <p:nvPr/>
        </p:nvCxnSpPr>
        <p:spPr>
          <a:xfrm flipV="1">
            <a:off x="877046" y="75252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22" name="Straight Connector 21">
            <a:extLst>
              <a:ext uri="{FF2B5EF4-FFF2-40B4-BE49-F238E27FC236}">
                <a16:creationId xmlns:a16="http://schemas.microsoft.com/office/drawing/2014/main" id="{77F332F2-0C37-4BB7-87D3-086136AF1F38}"/>
              </a:ext>
            </a:extLst>
          </p:cNvPr>
          <p:cNvCxnSpPr>
            <a:cxnSpLocks/>
          </p:cNvCxnSpPr>
          <p:nvPr/>
        </p:nvCxnSpPr>
        <p:spPr>
          <a:xfrm flipV="1">
            <a:off x="875134" y="1585596"/>
            <a:ext cx="0" cy="2731223"/>
          </a:xfrm>
          <a:prstGeom prst="line">
            <a:avLst/>
          </a:prstGeom>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469638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1B1F9C3E-E55D-4D3C-B973-3FF2D98EFA92}"/>
              </a:ext>
            </a:extLst>
          </p:cNvPr>
          <p:cNvCxnSpPr>
            <a:cxnSpLocks/>
          </p:cNvCxnSpPr>
          <p:nvPr/>
        </p:nvCxnSpPr>
        <p:spPr>
          <a:xfrm flipH="1">
            <a:off x="597054" y="1442761"/>
            <a:ext cx="468706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49A961F8-0A29-4269-BEB7-DBC5CD627824}"/>
              </a:ext>
            </a:extLst>
          </p:cNvPr>
          <p:cNvSpPr txBox="1"/>
          <p:nvPr/>
        </p:nvSpPr>
        <p:spPr>
          <a:xfrm>
            <a:off x="9370567" y="624357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pic>
        <p:nvPicPr>
          <p:cNvPr id="11" name="Picture 10">
            <a:extLst>
              <a:ext uri="{FF2B5EF4-FFF2-40B4-BE49-F238E27FC236}">
                <a16:creationId xmlns:a16="http://schemas.microsoft.com/office/drawing/2014/main" id="{F5254284-4F94-48F3-8329-F5970FDB7BC2}"/>
              </a:ext>
            </a:extLst>
          </p:cNvPr>
          <p:cNvPicPr>
            <a:picLocks noChangeAspect="1"/>
          </p:cNvPicPr>
          <p:nvPr/>
        </p:nvPicPr>
        <p:blipFill rotWithShape="1">
          <a:blip r:embed="rId2">
            <a:extLst>
              <a:ext uri="{28A0092B-C50C-407E-A947-70E740481C1C}">
                <a14:useLocalDpi xmlns:a14="http://schemas.microsoft.com/office/drawing/2010/main" val="0"/>
              </a:ext>
            </a:extLst>
          </a:blip>
          <a:srcRect l="1851" t="3538" r="2801" b="4081"/>
          <a:stretch/>
        </p:blipFill>
        <p:spPr>
          <a:xfrm>
            <a:off x="63797" y="5555581"/>
            <a:ext cx="2392326" cy="1227131"/>
          </a:xfrm>
          <a:prstGeom prst="rect">
            <a:avLst/>
          </a:prstGeom>
        </p:spPr>
      </p:pic>
      <p:pic>
        <p:nvPicPr>
          <p:cNvPr id="9" name="Picture 8">
            <a:extLst>
              <a:ext uri="{FF2B5EF4-FFF2-40B4-BE49-F238E27FC236}">
                <a16:creationId xmlns:a16="http://schemas.microsoft.com/office/drawing/2014/main" id="{16E97C40-D89F-4B77-8A54-FA8F978488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76463" y="1663822"/>
            <a:ext cx="6233779" cy="3295037"/>
          </a:xfrm>
          <a:prstGeom prst="rect">
            <a:avLst/>
          </a:prstGeom>
        </p:spPr>
      </p:pic>
    </p:spTree>
    <p:extLst>
      <p:ext uri="{BB962C8B-B14F-4D97-AF65-F5344CB8AC3E}">
        <p14:creationId xmlns:p14="http://schemas.microsoft.com/office/powerpoint/2010/main" val="3180413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49A961F8-0A29-4269-BEB7-DBC5CD627824}"/>
              </a:ext>
            </a:extLst>
          </p:cNvPr>
          <p:cNvSpPr txBox="1"/>
          <p:nvPr/>
        </p:nvSpPr>
        <p:spPr>
          <a:xfrm>
            <a:off x="9370567" y="6243578"/>
            <a:ext cx="2424223" cy="307777"/>
          </a:xfrm>
          <a:prstGeom prst="rect">
            <a:avLst/>
          </a:prstGeom>
          <a:noFill/>
        </p:spPr>
        <p:txBody>
          <a:bodyPr wrap="square" rtlCol="0">
            <a:spAutoFit/>
          </a:bodyPr>
          <a:lstStyle/>
          <a:p>
            <a:pPr algn="r"/>
            <a:r>
              <a:rPr lang="en-GB" sz="1400" dirty="0">
                <a:latin typeface="Arial" panose="020B0604020202020204" pitchFamily="34" charset="0"/>
                <a:cs typeface="Arial" panose="020B0604020202020204" pitchFamily="34" charset="0"/>
              </a:rPr>
              <a:t>www.yorksj.ac.uk</a:t>
            </a:r>
          </a:p>
        </p:txBody>
      </p:sp>
      <p:sp>
        <p:nvSpPr>
          <p:cNvPr id="18" name="Title 1">
            <a:extLst>
              <a:ext uri="{FF2B5EF4-FFF2-40B4-BE49-F238E27FC236}">
                <a16:creationId xmlns:a16="http://schemas.microsoft.com/office/drawing/2014/main" id="{A48DCE8A-3352-4A25-8118-59D606A82866}"/>
              </a:ext>
            </a:extLst>
          </p:cNvPr>
          <p:cNvSpPr>
            <a:spLocks noGrp="1"/>
          </p:cNvSpPr>
          <p:nvPr>
            <p:ph type="title"/>
          </p:nvPr>
        </p:nvSpPr>
        <p:spPr>
          <a:xfrm>
            <a:off x="1105782" y="450185"/>
            <a:ext cx="8070806" cy="1325563"/>
          </a:xfrm>
        </p:spPr>
        <p:txBody>
          <a:bodyPr/>
          <a:lstStyle/>
          <a:p>
            <a:r>
              <a:rPr lang="en-GB" dirty="0">
                <a:latin typeface="Arial" panose="020B0604020202020204" pitchFamily="34" charset="0"/>
                <a:cs typeface="Arial" panose="020B0604020202020204" pitchFamily="34" charset="0"/>
              </a:rPr>
              <a:t>Guidance for student teachers</a:t>
            </a:r>
          </a:p>
        </p:txBody>
      </p:sp>
      <p:sp>
        <p:nvSpPr>
          <p:cNvPr id="19" name="Content Placeholder 2">
            <a:extLst>
              <a:ext uri="{FF2B5EF4-FFF2-40B4-BE49-F238E27FC236}">
                <a16:creationId xmlns:a16="http://schemas.microsoft.com/office/drawing/2014/main" id="{02C5954D-F896-4EF8-B5C3-38AAD6A49E3B}"/>
              </a:ext>
            </a:extLst>
          </p:cNvPr>
          <p:cNvSpPr>
            <a:spLocks noGrp="1"/>
          </p:cNvSpPr>
          <p:nvPr>
            <p:ph idx="1"/>
          </p:nvPr>
        </p:nvSpPr>
        <p:spPr>
          <a:xfrm>
            <a:off x="999457" y="1670654"/>
            <a:ext cx="8070806" cy="4109708"/>
          </a:xfrm>
        </p:spPr>
        <p:txBody>
          <a:bodyPr>
            <a:normAutofit fontScale="92500" lnSpcReduction="10000"/>
          </a:bodyPr>
          <a:lstStyle/>
          <a:p>
            <a:pPr marL="0" indent="0">
              <a:buNone/>
            </a:pPr>
            <a:r>
              <a:rPr lang="en-GB" altLang="en-US" dirty="0"/>
              <a:t>If they develop symptoms:</a:t>
            </a:r>
          </a:p>
          <a:p>
            <a:r>
              <a:rPr lang="en-GB" altLang="en-US" dirty="0"/>
              <a:t>self isolate for 10 days, immediately inform the school and university, arrange a test. We will keep in regular contact with the student. Return to school if test = negative or after the 10 days of self-isolation</a:t>
            </a:r>
          </a:p>
          <a:p>
            <a:pPr marL="0" indent="0">
              <a:buNone/>
            </a:pPr>
            <a:r>
              <a:rPr lang="en-GB" altLang="en-US" dirty="0"/>
              <a:t>If they have to take precautionary action:</a:t>
            </a:r>
          </a:p>
          <a:p>
            <a:r>
              <a:rPr lang="en-GB" altLang="en-US" dirty="0"/>
              <a:t>self-isolate for 14 days, no need for a test unless they develop symptoms, immediately inform the school and university. Return to school after 14 days of self-isolation or if the person they have been in contact with returns a negative test</a:t>
            </a:r>
          </a:p>
          <a:p>
            <a:endParaRPr lang="en-GB" dirty="0">
              <a:solidFill>
                <a:schemeClr val="bg1"/>
              </a:solidFill>
              <a:latin typeface="Arial" panose="020B0604020202020204" pitchFamily="34" charset="0"/>
              <a:cs typeface="Arial" panose="020B0604020202020204" pitchFamily="34" charset="0"/>
            </a:endParaRPr>
          </a:p>
        </p:txBody>
      </p:sp>
      <p:cxnSp>
        <p:nvCxnSpPr>
          <p:cNvPr id="20" name="Straight Connector 19">
            <a:extLst>
              <a:ext uri="{FF2B5EF4-FFF2-40B4-BE49-F238E27FC236}">
                <a16:creationId xmlns:a16="http://schemas.microsoft.com/office/drawing/2014/main" id="{0AEB6EB7-8E40-49CC-8EEB-99E9CB379EDF}"/>
              </a:ext>
            </a:extLst>
          </p:cNvPr>
          <p:cNvCxnSpPr>
            <a:cxnSpLocks/>
          </p:cNvCxnSpPr>
          <p:nvPr/>
        </p:nvCxnSpPr>
        <p:spPr>
          <a:xfrm flipH="1">
            <a:off x="908940" y="1527821"/>
            <a:ext cx="8161323" cy="0"/>
          </a:xfrm>
          <a:prstGeom prst="line">
            <a:avLst/>
          </a:prstGeom>
          <a:ln/>
        </p:spPr>
        <p:style>
          <a:lnRef idx="2">
            <a:schemeClr val="dk1"/>
          </a:lnRef>
          <a:fillRef idx="0">
            <a:schemeClr val="dk1"/>
          </a:fillRef>
          <a:effectRef idx="1">
            <a:schemeClr val="dk1"/>
          </a:effectRef>
          <a:fontRef idx="minor">
            <a:schemeClr val="tx1"/>
          </a:fontRef>
        </p:style>
      </p:cxnSp>
      <p:cxnSp>
        <p:nvCxnSpPr>
          <p:cNvPr id="21" name="Straight Connector 20">
            <a:extLst>
              <a:ext uri="{FF2B5EF4-FFF2-40B4-BE49-F238E27FC236}">
                <a16:creationId xmlns:a16="http://schemas.microsoft.com/office/drawing/2014/main" id="{AC939415-5ED2-4FA3-9A08-EC141B7AFCCB}"/>
              </a:ext>
            </a:extLst>
          </p:cNvPr>
          <p:cNvCxnSpPr>
            <a:cxnSpLocks/>
          </p:cNvCxnSpPr>
          <p:nvPr/>
        </p:nvCxnSpPr>
        <p:spPr>
          <a:xfrm flipV="1">
            <a:off x="908940" y="83758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22" name="Straight Connector 21">
            <a:extLst>
              <a:ext uri="{FF2B5EF4-FFF2-40B4-BE49-F238E27FC236}">
                <a16:creationId xmlns:a16="http://schemas.microsoft.com/office/drawing/2014/main" id="{D109CFE8-4B37-4AFD-9F4B-F6C48F4DB93B}"/>
              </a:ext>
            </a:extLst>
          </p:cNvPr>
          <p:cNvCxnSpPr>
            <a:cxnSpLocks/>
          </p:cNvCxnSpPr>
          <p:nvPr/>
        </p:nvCxnSpPr>
        <p:spPr>
          <a:xfrm flipV="1">
            <a:off x="907028" y="1670658"/>
            <a:ext cx="0" cy="3897800"/>
          </a:xfrm>
          <a:prstGeom prst="line">
            <a:avLst/>
          </a:prstGeom>
          <a:ln/>
        </p:spPr>
        <p:style>
          <a:lnRef idx="2">
            <a:schemeClr val="dk1"/>
          </a:lnRef>
          <a:fillRef idx="0">
            <a:schemeClr val="dk1"/>
          </a:fillRef>
          <a:effectRef idx="1">
            <a:schemeClr val="dk1"/>
          </a:effectRef>
          <a:fontRef idx="minor">
            <a:schemeClr val="tx1"/>
          </a:fontRef>
        </p:style>
      </p:cxnSp>
      <p:pic>
        <p:nvPicPr>
          <p:cNvPr id="9" name="Picture 8">
            <a:extLst>
              <a:ext uri="{FF2B5EF4-FFF2-40B4-BE49-F238E27FC236}">
                <a16:creationId xmlns:a16="http://schemas.microsoft.com/office/drawing/2014/main" id="{2798E6D2-2387-4B8D-81FF-41C441A146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532437"/>
            <a:ext cx="2507792" cy="1325563"/>
          </a:xfrm>
          <a:prstGeom prst="rect">
            <a:avLst/>
          </a:prstGeom>
        </p:spPr>
      </p:pic>
      <p:pic>
        <p:nvPicPr>
          <p:cNvPr id="10" name="Picture 9">
            <a:extLst>
              <a:ext uri="{FF2B5EF4-FFF2-40B4-BE49-F238E27FC236}">
                <a16:creationId xmlns:a16="http://schemas.microsoft.com/office/drawing/2014/main" id="{C333124A-37EB-490F-B545-FF07187F54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37319" y="1106260"/>
            <a:ext cx="2468688" cy="5310008"/>
          </a:xfrm>
          <a:prstGeom prst="rect">
            <a:avLst/>
          </a:prstGeom>
        </p:spPr>
      </p:pic>
    </p:spTree>
    <p:extLst>
      <p:ext uri="{BB962C8B-B14F-4D97-AF65-F5344CB8AC3E}">
        <p14:creationId xmlns:p14="http://schemas.microsoft.com/office/powerpoint/2010/main" val="642528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06A0770-6119-4883-AF98-E3BB9B84C6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4" y="0"/>
            <a:ext cx="12186271" cy="6858000"/>
          </a:xfrm>
          <a:prstGeom prst="rect">
            <a:avLst/>
          </a:prstGeom>
        </p:spPr>
      </p:pic>
      <p:sp>
        <p:nvSpPr>
          <p:cNvPr id="27" name="Title 1">
            <a:extLst>
              <a:ext uri="{FF2B5EF4-FFF2-40B4-BE49-F238E27FC236}">
                <a16:creationId xmlns:a16="http://schemas.microsoft.com/office/drawing/2014/main" id="{260F6026-D385-4C58-B6F3-B0F457D5953E}"/>
              </a:ext>
            </a:extLst>
          </p:cNvPr>
          <p:cNvSpPr>
            <a:spLocks noGrp="1"/>
          </p:cNvSpPr>
          <p:nvPr>
            <p:ph type="title"/>
          </p:nvPr>
        </p:nvSpPr>
        <p:spPr>
          <a:xfrm>
            <a:off x="1073888" y="365125"/>
            <a:ext cx="9929040" cy="1325563"/>
          </a:xfrm>
        </p:spPr>
        <p:txBody>
          <a:bodyPr/>
          <a:lstStyle/>
          <a:p>
            <a:r>
              <a:rPr lang="en-GB" dirty="0">
                <a:solidFill>
                  <a:schemeClr val="bg1"/>
                </a:solidFill>
                <a:latin typeface="Arial" panose="020B0604020202020204" pitchFamily="34" charset="0"/>
                <a:cs typeface="Arial" panose="020B0604020202020204" pitchFamily="34" charset="0"/>
              </a:rPr>
              <a:t>Illness and absence</a:t>
            </a:r>
          </a:p>
        </p:txBody>
      </p:sp>
      <p:sp>
        <p:nvSpPr>
          <p:cNvPr id="28" name="Content Placeholder 2">
            <a:extLst>
              <a:ext uri="{FF2B5EF4-FFF2-40B4-BE49-F238E27FC236}">
                <a16:creationId xmlns:a16="http://schemas.microsoft.com/office/drawing/2014/main" id="{179ADAA6-14AC-4ADF-8243-CA8ABC35A961}"/>
              </a:ext>
            </a:extLst>
          </p:cNvPr>
          <p:cNvSpPr>
            <a:spLocks noGrp="1"/>
          </p:cNvSpPr>
          <p:nvPr>
            <p:ph idx="1"/>
          </p:nvPr>
        </p:nvSpPr>
        <p:spPr>
          <a:xfrm>
            <a:off x="967562" y="1585595"/>
            <a:ext cx="10035365" cy="4351338"/>
          </a:xfrm>
        </p:spPr>
        <p:txBody>
          <a:bodyPr vert="horz" lIns="91440" tIns="45720" rIns="91440" bIns="45720" rtlCol="0" anchor="t">
            <a:normAutofit/>
          </a:bodyPr>
          <a:lstStyle/>
          <a:p>
            <a:r>
              <a:rPr lang="en-GB" altLang="en-US" sz="2400" b="1" dirty="0"/>
              <a:t>As with previous expectations, if a student teacher is ill, they are not expected to be working or studying</a:t>
            </a:r>
          </a:p>
          <a:p>
            <a:r>
              <a:rPr lang="en-GB" altLang="en-US" sz="2000" dirty="0">
                <a:solidFill>
                  <a:schemeClr val="bg1"/>
                </a:solidFill>
              </a:rPr>
              <a:t>If they are not ill but self-isolating, they should keep in close communication with the school and discuss how they might be able to continue to support the class teacher</a:t>
            </a:r>
          </a:p>
          <a:p>
            <a:r>
              <a:rPr lang="en-GB" altLang="en-US" sz="2000" b="1" dirty="0"/>
              <a:t>All absences due to illness to be recorded on </a:t>
            </a:r>
            <a:r>
              <a:rPr lang="en-GB" altLang="en-US" sz="2000" b="1" dirty="0" err="1"/>
              <a:t>Abyasa</a:t>
            </a:r>
            <a:r>
              <a:rPr lang="en-GB" altLang="en-US" sz="2000" b="1" dirty="0"/>
              <a:t> as usual</a:t>
            </a:r>
          </a:p>
          <a:p>
            <a:r>
              <a:rPr lang="en-GB" altLang="en-US" sz="2000" dirty="0">
                <a:solidFill>
                  <a:schemeClr val="bg1"/>
                </a:solidFill>
              </a:rPr>
              <a:t>As previously, if a student teacher has longer term absence, a discussion will be needed by the Programme Lead and  SE Director on a case by case basis about the implications</a:t>
            </a:r>
          </a:p>
        </p:txBody>
      </p:sp>
      <p:cxnSp>
        <p:nvCxnSpPr>
          <p:cNvPr id="29" name="Straight Connector 28">
            <a:extLst>
              <a:ext uri="{FF2B5EF4-FFF2-40B4-BE49-F238E27FC236}">
                <a16:creationId xmlns:a16="http://schemas.microsoft.com/office/drawing/2014/main" id="{C3AF528E-915C-4446-9B8C-3AE4E15D3212}"/>
              </a:ext>
            </a:extLst>
          </p:cNvPr>
          <p:cNvCxnSpPr>
            <a:cxnSpLocks/>
          </p:cNvCxnSpPr>
          <p:nvPr/>
        </p:nvCxnSpPr>
        <p:spPr>
          <a:xfrm flipH="1">
            <a:off x="877046" y="1442761"/>
            <a:ext cx="10564106" cy="0"/>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sp>
        <p:nvSpPr>
          <p:cNvPr id="30" name="TextBox 29">
            <a:extLst>
              <a:ext uri="{FF2B5EF4-FFF2-40B4-BE49-F238E27FC236}">
                <a16:creationId xmlns:a16="http://schemas.microsoft.com/office/drawing/2014/main" id="{940267DB-BEB0-4D5C-B8A7-B2E9C607EB9A}"/>
              </a:ext>
            </a:extLst>
          </p:cNvPr>
          <p:cNvSpPr txBox="1"/>
          <p:nvPr/>
        </p:nvSpPr>
        <p:spPr>
          <a:xfrm>
            <a:off x="9102150" y="6091038"/>
            <a:ext cx="2424223" cy="307777"/>
          </a:xfrm>
          <a:prstGeom prst="rect">
            <a:avLst/>
          </a:prstGeom>
          <a:noFill/>
        </p:spPr>
        <p:txBody>
          <a:bodyPr wrap="square" rtlCol="0">
            <a:spAutoFit/>
          </a:bodyPr>
          <a:lstStyle/>
          <a:p>
            <a:pPr algn="r"/>
            <a:r>
              <a:rPr lang="en-GB" sz="1400" dirty="0">
                <a:solidFill>
                  <a:schemeClr val="bg1"/>
                </a:solidFill>
                <a:latin typeface="Arial" panose="020B0604020202020204" pitchFamily="34" charset="0"/>
                <a:cs typeface="Arial" panose="020B0604020202020204" pitchFamily="34" charset="0"/>
              </a:rPr>
              <a:t>www.yorksj.ac.uk</a:t>
            </a:r>
          </a:p>
        </p:txBody>
      </p:sp>
      <p:cxnSp>
        <p:nvCxnSpPr>
          <p:cNvPr id="31" name="Straight Connector 30">
            <a:extLst>
              <a:ext uri="{FF2B5EF4-FFF2-40B4-BE49-F238E27FC236}">
                <a16:creationId xmlns:a16="http://schemas.microsoft.com/office/drawing/2014/main" id="{5BB6EDE8-8E72-4E44-B1FA-C1FCB7155BB8}"/>
              </a:ext>
            </a:extLst>
          </p:cNvPr>
          <p:cNvCxnSpPr>
            <a:cxnSpLocks/>
          </p:cNvCxnSpPr>
          <p:nvPr/>
        </p:nvCxnSpPr>
        <p:spPr>
          <a:xfrm flipV="1">
            <a:off x="877046" y="752528"/>
            <a:ext cx="0" cy="555277"/>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cxnSp>
        <p:nvCxnSpPr>
          <p:cNvPr id="32" name="Straight Connector 31">
            <a:extLst>
              <a:ext uri="{FF2B5EF4-FFF2-40B4-BE49-F238E27FC236}">
                <a16:creationId xmlns:a16="http://schemas.microsoft.com/office/drawing/2014/main" id="{17ECF9C7-ED40-41E4-81A5-A8F939E8CE83}"/>
              </a:ext>
            </a:extLst>
          </p:cNvPr>
          <p:cNvCxnSpPr>
            <a:cxnSpLocks/>
          </p:cNvCxnSpPr>
          <p:nvPr/>
        </p:nvCxnSpPr>
        <p:spPr>
          <a:xfrm flipV="1">
            <a:off x="875134" y="1585596"/>
            <a:ext cx="0" cy="2731223"/>
          </a:xfrm>
          <a:prstGeom prst="line">
            <a:avLst/>
          </a:prstGeom>
          <a:ln>
            <a:solidFill>
              <a:schemeClr val="bg1"/>
            </a:solidFill>
          </a:ln>
        </p:spPr>
        <p:style>
          <a:lnRef idx="2">
            <a:schemeClr val="accent3"/>
          </a:lnRef>
          <a:fillRef idx="0">
            <a:schemeClr val="accent3"/>
          </a:fillRef>
          <a:effectRef idx="1">
            <a:schemeClr val="accent3"/>
          </a:effectRef>
          <a:fontRef idx="minor">
            <a:schemeClr val="tx1"/>
          </a:fontRef>
        </p:style>
      </p:cxnSp>
      <p:pic>
        <p:nvPicPr>
          <p:cNvPr id="33" name="Picture 32">
            <a:extLst>
              <a:ext uri="{FF2B5EF4-FFF2-40B4-BE49-F238E27FC236}">
                <a16:creationId xmlns:a16="http://schemas.microsoft.com/office/drawing/2014/main" id="{408F81D6-7F48-432C-9AB2-D132FD34FFA9}"/>
              </a:ext>
            </a:extLst>
          </p:cNvPr>
          <p:cNvPicPr>
            <a:picLocks noChangeAspect="1"/>
          </p:cNvPicPr>
          <p:nvPr/>
        </p:nvPicPr>
        <p:blipFill rotWithShape="1">
          <a:blip r:embed="rId3">
            <a:extLst>
              <a:ext uri="{28A0092B-C50C-407E-A947-70E740481C1C}">
                <a14:useLocalDpi xmlns:a14="http://schemas.microsoft.com/office/drawing/2010/main" val="0"/>
              </a:ext>
            </a:extLst>
          </a:blip>
          <a:srcRect l="1851" t="3538" r="2801" b="4081"/>
          <a:stretch/>
        </p:blipFill>
        <p:spPr>
          <a:xfrm>
            <a:off x="63797" y="5555581"/>
            <a:ext cx="2392326" cy="1227131"/>
          </a:xfrm>
          <a:prstGeom prst="rect">
            <a:avLst/>
          </a:prstGeom>
        </p:spPr>
      </p:pic>
    </p:spTree>
    <p:extLst>
      <p:ext uri="{BB962C8B-B14F-4D97-AF65-F5344CB8AC3E}">
        <p14:creationId xmlns:p14="http://schemas.microsoft.com/office/powerpoint/2010/main" val="159888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49A961F8-0A29-4269-BEB7-DBC5CD627824}"/>
              </a:ext>
            </a:extLst>
          </p:cNvPr>
          <p:cNvSpPr txBox="1"/>
          <p:nvPr/>
        </p:nvSpPr>
        <p:spPr>
          <a:xfrm>
            <a:off x="9370567" y="6243578"/>
            <a:ext cx="2424223" cy="307777"/>
          </a:xfrm>
          <a:prstGeom prst="rect">
            <a:avLst/>
          </a:prstGeom>
          <a:noFill/>
        </p:spPr>
        <p:txBody>
          <a:bodyPr wrap="square" rtlCol="0">
            <a:spAutoFit/>
          </a:bodyPr>
          <a:lstStyle/>
          <a:p>
            <a:pPr algn="r"/>
            <a:r>
              <a:rPr lang="en-GB" sz="1400" dirty="0">
                <a:latin typeface="Arial" panose="020B0604020202020204" pitchFamily="34" charset="0"/>
                <a:cs typeface="Arial" panose="020B0604020202020204" pitchFamily="34" charset="0"/>
              </a:rPr>
              <a:t>www.yorksj.ac.uk</a:t>
            </a:r>
          </a:p>
        </p:txBody>
      </p:sp>
      <p:sp>
        <p:nvSpPr>
          <p:cNvPr id="18" name="Title 1">
            <a:extLst>
              <a:ext uri="{FF2B5EF4-FFF2-40B4-BE49-F238E27FC236}">
                <a16:creationId xmlns:a16="http://schemas.microsoft.com/office/drawing/2014/main" id="{A48DCE8A-3352-4A25-8118-59D606A82866}"/>
              </a:ext>
            </a:extLst>
          </p:cNvPr>
          <p:cNvSpPr>
            <a:spLocks noGrp="1"/>
          </p:cNvSpPr>
          <p:nvPr>
            <p:ph type="title"/>
          </p:nvPr>
        </p:nvSpPr>
        <p:spPr>
          <a:xfrm>
            <a:off x="1105782" y="450185"/>
            <a:ext cx="8070806" cy="1325563"/>
          </a:xfrm>
        </p:spPr>
        <p:txBody>
          <a:bodyPr/>
          <a:lstStyle/>
          <a:p>
            <a:r>
              <a:rPr lang="en-GB" dirty="0">
                <a:latin typeface="Arial" panose="020B0604020202020204" pitchFamily="34" charset="0"/>
                <a:cs typeface="Arial" panose="020B0604020202020204" pitchFamily="34" charset="0"/>
              </a:rPr>
              <a:t>Revised expectations for SE1</a:t>
            </a:r>
          </a:p>
        </p:txBody>
      </p:sp>
      <p:sp>
        <p:nvSpPr>
          <p:cNvPr id="19" name="Content Placeholder 2">
            <a:extLst>
              <a:ext uri="{FF2B5EF4-FFF2-40B4-BE49-F238E27FC236}">
                <a16:creationId xmlns:a16="http://schemas.microsoft.com/office/drawing/2014/main" id="{02C5954D-F896-4EF8-B5C3-38AAD6A49E3B}"/>
              </a:ext>
            </a:extLst>
          </p:cNvPr>
          <p:cNvSpPr>
            <a:spLocks noGrp="1"/>
          </p:cNvSpPr>
          <p:nvPr>
            <p:ph idx="1"/>
          </p:nvPr>
        </p:nvSpPr>
        <p:spPr>
          <a:xfrm>
            <a:off x="999457" y="1670654"/>
            <a:ext cx="8070806" cy="4109708"/>
          </a:xfrm>
        </p:spPr>
        <p:txBody>
          <a:bodyPr>
            <a:normAutofit/>
          </a:bodyPr>
          <a:lstStyle/>
          <a:p>
            <a:r>
              <a:rPr lang="en-GB" altLang="en-US" dirty="0"/>
              <a:t>Student teachers will not be graded for lesson appraisals, interim report or final report</a:t>
            </a:r>
          </a:p>
          <a:p>
            <a:r>
              <a:rPr lang="en-GB" altLang="en-US" dirty="0"/>
              <a:t>Outcome for SE1 will be pass (or fail)</a:t>
            </a:r>
          </a:p>
          <a:p>
            <a:r>
              <a:rPr lang="en-GB" altLang="en-US" dirty="0"/>
              <a:t>Judgements will be made on </a:t>
            </a:r>
            <a:r>
              <a:rPr lang="en-GB" altLang="en-US" b="1" i="1" dirty="0"/>
              <a:t>engagement with </a:t>
            </a:r>
            <a:r>
              <a:rPr lang="en-GB" altLang="en-US" dirty="0"/>
              <a:t>the Teachers’ Standards</a:t>
            </a:r>
          </a:p>
          <a:p>
            <a:r>
              <a:rPr lang="en-GB" altLang="en-US" dirty="0"/>
              <a:t>Please see pages 23-32 of the SE Handbook</a:t>
            </a:r>
          </a:p>
          <a:p>
            <a:r>
              <a:rPr lang="en-GB" altLang="en-US" dirty="0"/>
              <a:t>It is important to remember that student teachers are not to be judged with the same expectations as qualified teachers</a:t>
            </a:r>
          </a:p>
          <a:p>
            <a:endParaRPr lang="en-GB" dirty="0">
              <a:solidFill>
                <a:schemeClr val="bg1"/>
              </a:solidFill>
              <a:latin typeface="Arial" panose="020B0604020202020204" pitchFamily="34" charset="0"/>
              <a:cs typeface="Arial" panose="020B0604020202020204" pitchFamily="34" charset="0"/>
            </a:endParaRPr>
          </a:p>
        </p:txBody>
      </p:sp>
      <p:cxnSp>
        <p:nvCxnSpPr>
          <p:cNvPr id="20" name="Straight Connector 19">
            <a:extLst>
              <a:ext uri="{FF2B5EF4-FFF2-40B4-BE49-F238E27FC236}">
                <a16:creationId xmlns:a16="http://schemas.microsoft.com/office/drawing/2014/main" id="{0AEB6EB7-8E40-49CC-8EEB-99E9CB379EDF}"/>
              </a:ext>
            </a:extLst>
          </p:cNvPr>
          <p:cNvCxnSpPr>
            <a:cxnSpLocks/>
          </p:cNvCxnSpPr>
          <p:nvPr/>
        </p:nvCxnSpPr>
        <p:spPr>
          <a:xfrm flipH="1">
            <a:off x="908940" y="1527821"/>
            <a:ext cx="8161323" cy="0"/>
          </a:xfrm>
          <a:prstGeom prst="line">
            <a:avLst/>
          </a:prstGeom>
          <a:ln/>
        </p:spPr>
        <p:style>
          <a:lnRef idx="2">
            <a:schemeClr val="dk1"/>
          </a:lnRef>
          <a:fillRef idx="0">
            <a:schemeClr val="dk1"/>
          </a:fillRef>
          <a:effectRef idx="1">
            <a:schemeClr val="dk1"/>
          </a:effectRef>
          <a:fontRef idx="minor">
            <a:schemeClr val="tx1"/>
          </a:fontRef>
        </p:style>
      </p:cxnSp>
      <p:cxnSp>
        <p:nvCxnSpPr>
          <p:cNvPr id="21" name="Straight Connector 20">
            <a:extLst>
              <a:ext uri="{FF2B5EF4-FFF2-40B4-BE49-F238E27FC236}">
                <a16:creationId xmlns:a16="http://schemas.microsoft.com/office/drawing/2014/main" id="{AC939415-5ED2-4FA3-9A08-EC141B7AFCCB}"/>
              </a:ext>
            </a:extLst>
          </p:cNvPr>
          <p:cNvCxnSpPr>
            <a:cxnSpLocks/>
          </p:cNvCxnSpPr>
          <p:nvPr/>
        </p:nvCxnSpPr>
        <p:spPr>
          <a:xfrm flipV="1">
            <a:off x="908940" y="83758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22" name="Straight Connector 21">
            <a:extLst>
              <a:ext uri="{FF2B5EF4-FFF2-40B4-BE49-F238E27FC236}">
                <a16:creationId xmlns:a16="http://schemas.microsoft.com/office/drawing/2014/main" id="{D109CFE8-4B37-4AFD-9F4B-F6C48F4DB93B}"/>
              </a:ext>
            </a:extLst>
          </p:cNvPr>
          <p:cNvCxnSpPr>
            <a:cxnSpLocks/>
          </p:cNvCxnSpPr>
          <p:nvPr/>
        </p:nvCxnSpPr>
        <p:spPr>
          <a:xfrm flipV="1">
            <a:off x="907028" y="1670658"/>
            <a:ext cx="0" cy="3897800"/>
          </a:xfrm>
          <a:prstGeom prst="line">
            <a:avLst/>
          </a:prstGeom>
          <a:ln/>
        </p:spPr>
        <p:style>
          <a:lnRef idx="2">
            <a:schemeClr val="dk1"/>
          </a:lnRef>
          <a:fillRef idx="0">
            <a:schemeClr val="dk1"/>
          </a:fillRef>
          <a:effectRef idx="1">
            <a:schemeClr val="dk1"/>
          </a:effectRef>
          <a:fontRef idx="minor">
            <a:schemeClr val="tx1"/>
          </a:fontRef>
        </p:style>
      </p:cxnSp>
      <p:pic>
        <p:nvPicPr>
          <p:cNvPr id="9" name="Picture 8">
            <a:extLst>
              <a:ext uri="{FF2B5EF4-FFF2-40B4-BE49-F238E27FC236}">
                <a16:creationId xmlns:a16="http://schemas.microsoft.com/office/drawing/2014/main" id="{2798E6D2-2387-4B8D-81FF-41C441A146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532437"/>
            <a:ext cx="2507792" cy="1325563"/>
          </a:xfrm>
          <a:prstGeom prst="rect">
            <a:avLst/>
          </a:prstGeom>
        </p:spPr>
      </p:pic>
      <p:pic>
        <p:nvPicPr>
          <p:cNvPr id="10" name="Picture 9">
            <a:extLst>
              <a:ext uri="{FF2B5EF4-FFF2-40B4-BE49-F238E27FC236}">
                <a16:creationId xmlns:a16="http://schemas.microsoft.com/office/drawing/2014/main" id="{C333124A-37EB-490F-B545-FF07187F54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37319" y="1106260"/>
            <a:ext cx="2468688" cy="5310008"/>
          </a:xfrm>
          <a:prstGeom prst="rect">
            <a:avLst/>
          </a:prstGeom>
        </p:spPr>
      </p:pic>
    </p:spTree>
    <p:extLst>
      <p:ext uri="{BB962C8B-B14F-4D97-AF65-F5344CB8AC3E}">
        <p14:creationId xmlns:p14="http://schemas.microsoft.com/office/powerpoint/2010/main" val="44079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174AD77-94C8-A040-BAB3-0CC474DA8CAB}"/>
              </a:ext>
            </a:extLst>
          </p:cNvPr>
          <p:cNvGraphicFramePr>
            <a:graphicFrameLocks noGrp="1"/>
          </p:cNvGraphicFramePr>
          <p:nvPr>
            <p:ph idx="1"/>
            <p:extLst>
              <p:ext uri="{D42A27DB-BD31-4B8C-83A1-F6EECF244321}">
                <p14:modId xmlns:p14="http://schemas.microsoft.com/office/powerpoint/2010/main" val="480046607"/>
              </p:ext>
            </p:extLst>
          </p:nvPr>
        </p:nvGraphicFramePr>
        <p:xfrm>
          <a:off x="643467" y="1098690"/>
          <a:ext cx="10905068" cy="4660620"/>
        </p:xfrm>
        <a:graphic>
          <a:graphicData uri="http://schemas.openxmlformats.org/drawingml/2006/table">
            <a:tbl>
              <a:tblPr firstRow="1" firstCol="1" bandRow="1">
                <a:tableStyleId>{5C22544A-7EE6-4342-B048-85BDC9FD1C3A}</a:tableStyleId>
              </a:tblPr>
              <a:tblGrid>
                <a:gridCol w="564818">
                  <a:extLst>
                    <a:ext uri="{9D8B030D-6E8A-4147-A177-3AD203B41FA5}">
                      <a16:colId xmlns:a16="http://schemas.microsoft.com/office/drawing/2014/main" val="1540776997"/>
                    </a:ext>
                  </a:extLst>
                </a:gridCol>
                <a:gridCol w="3578519">
                  <a:extLst>
                    <a:ext uri="{9D8B030D-6E8A-4147-A177-3AD203B41FA5}">
                      <a16:colId xmlns:a16="http://schemas.microsoft.com/office/drawing/2014/main" val="3889513651"/>
                    </a:ext>
                  </a:extLst>
                </a:gridCol>
                <a:gridCol w="3276945">
                  <a:extLst>
                    <a:ext uri="{9D8B030D-6E8A-4147-A177-3AD203B41FA5}">
                      <a16:colId xmlns:a16="http://schemas.microsoft.com/office/drawing/2014/main" val="2964188098"/>
                    </a:ext>
                  </a:extLst>
                </a:gridCol>
                <a:gridCol w="3484786">
                  <a:extLst>
                    <a:ext uri="{9D8B030D-6E8A-4147-A177-3AD203B41FA5}">
                      <a16:colId xmlns:a16="http://schemas.microsoft.com/office/drawing/2014/main" val="2267702945"/>
                    </a:ext>
                  </a:extLst>
                </a:gridCol>
              </a:tblGrid>
              <a:tr h="4660620">
                <a:tc>
                  <a:txBody>
                    <a:bodyPr/>
                    <a:lstStyle/>
                    <a:p>
                      <a:pPr marL="6350" indent="-6350" algn="ctr">
                        <a:lnSpc>
                          <a:spcPct val="107000"/>
                        </a:lnSpc>
                        <a:spcAft>
                          <a:spcPts val="800"/>
                        </a:spcAft>
                      </a:pPr>
                      <a:r>
                        <a:rPr lang="en-GB" sz="1300" dirty="0">
                          <a:solidFill>
                            <a:schemeClr val="tx1"/>
                          </a:solidFill>
                          <a:effectLst/>
                        </a:rPr>
                        <a:t>TS5</a:t>
                      </a:r>
                      <a:endParaRPr lang="en-GB" sz="13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txBody>
                  <a:tcPr marL="67232" marR="67232" marT="0" marB="0"/>
                </a:tc>
                <a:tc>
                  <a:txBody>
                    <a:bodyPr/>
                    <a:lstStyle/>
                    <a:p>
                      <a:pPr marL="6350" indent="-6350">
                        <a:lnSpc>
                          <a:spcPct val="107000"/>
                        </a:lnSpc>
                        <a:spcAft>
                          <a:spcPts val="800"/>
                        </a:spcAft>
                      </a:pPr>
                      <a:r>
                        <a:rPr lang="en-GB" sz="1300" dirty="0">
                          <a:solidFill>
                            <a:schemeClr val="accent1">
                              <a:lumMod val="75000"/>
                            </a:schemeClr>
                          </a:solidFill>
                          <a:effectLst/>
                        </a:rPr>
                        <a:t>Student teachers should be aware of and demonstrate how to differentiate appropriately to enable pupils to be taught effectively. </a:t>
                      </a:r>
                    </a:p>
                    <a:p>
                      <a:pPr marL="6350" indent="-6350">
                        <a:lnSpc>
                          <a:spcPct val="107000"/>
                        </a:lnSpc>
                        <a:spcAft>
                          <a:spcPts val="800"/>
                        </a:spcAft>
                      </a:pPr>
                      <a:r>
                        <a:rPr lang="en-GB" sz="1300" dirty="0">
                          <a:solidFill>
                            <a:schemeClr val="accent1">
                              <a:lumMod val="75000"/>
                            </a:schemeClr>
                          </a:solidFill>
                          <a:effectLst/>
                        </a:rPr>
                        <a:t>Student teachers understand how to challenge and motivate pupils to support groups where attainment is low.</a:t>
                      </a:r>
                    </a:p>
                    <a:p>
                      <a:pPr marL="6350" indent="-6350">
                        <a:lnSpc>
                          <a:spcPct val="107000"/>
                        </a:lnSpc>
                        <a:spcAft>
                          <a:spcPts val="800"/>
                        </a:spcAft>
                      </a:pPr>
                      <a:r>
                        <a:rPr lang="en-GB" sz="1300" dirty="0">
                          <a:solidFill>
                            <a:schemeClr val="accent1">
                              <a:lumMod val="75000"/>
                            </a:schemeClr>
                          </a:solidFill>
                          <a:effectLst/>
                        </a:rPr>
                        <a:t>Student teachers should demonstrate awareness of the physical, social and intellectual development of pupils and begin to adapt teaching to support pupils’ education at different stages of development. This will include those with special educational needs, high attainers (including Gifted and Talented), English as an additional language, disabilities, disadvantaged and pupils eligible for the pupil premium (including Free School Meals).</a:t>
                      </a:r>
                    </a:p>
                    <a:p>
                      <a:pPr marL="6350" indent="-6350">
                        <a:lnSpc>
                          <a:spcPct val="107000"/>
                        </a:lnSpc>
                        <a:spcAft>
                          <a:spcPts val="800"/>
                        </a:spcAft>
                      </a:pPr>
                      <a:r>
                        <a:rPr lang="en-GB" sz="1300" dirty="0">
                          <a:solidFill>
                            <a:schemeClr val="accent1">
                              <a:lumMod val="75000"/>
                            </a:schemeClr>
                          </a:solidFill>
                          <a:effectLst/>
                        </a:rPr>
                        <a:t> </a:t>
                      </a:r>
                      <a:endParaRPr lang="en-GB" sz="1300" dirty="0">
                        <a:solidFill>
                          <a:schemeClr val="accent1">
                            <a:lumMod val="75000"/>
                          </a:schemeClr>
                        </a:solidFill>
                        <a:effectLst/>
                        <a:latin typeface="Arial" panose="020B0604020202020204" pitchFamily="34" charset="0"/>
                        <a:ea typeface="Arial" panose="020B0604020202020204" pitchFamily="34" charset="0"/>
                        <a:cs typeface="Times New Roman" panose="02020603050405020304" pitchFamily="18" charset="0"/>
                      </a:endParaRPr>
                    </a:p>
                  </a:txBody>
                  <a:tcPr marL="67232" marR="67232" marT="0" marB="0">
                    <a:solidFill>
                      <a:schemeClr val="accent5">
                        <a:lumMod val="40000"/>
                        <a:lumOff val="60000"/>
                      </a:schemeClr>
                    </a:solidFill>
                  </a:tcPr>
                </a:tc>
                <a:tc>
                  <a:txBody>
                    <a:bodyPr/>
                    <a:lstStyle/>
                    <a:p>
                      <a:pPr marL="6350" indent="-6350">
                        <a:lnSpc>
                          <a:spcPct val="107000"/>
                        </a:lnSpc>
                        <a:spcAft>
                          <a:spcPts val="800"/>
                        </a:spcAft>
                      </a:pPr>
                      <a:r>
                        <a:rPr lang="en-GB" sz="1300" dirty="0">
                          <a:solidFill>
                            <a:schemeClr val="accent1">
                              <a:lumMod val="75000"/>
                            </a:schemeClr>
                          </a:solidFill>
                          <a:effectLst/>
                        </a:rPr>
                        <a:t>Student teachers are unaware of differentiation strategies and do not use them in teaching. Student teachers have no understanding of how to challenge and motivate pupils to support groups where attainment is low.</a:t>
                      </a:r>
                    </a:p>
                    <a:p>
                      <a:pPr marL="6350" indent="-6350">
                        <a:lnSpc>
                          <a:spcPct val="107000"/>
                        </a:lnSpc>
                        <a:spcAft>
                          <a:spcPts val="800"/>
                        </a:spcAft>
                      </a:pPr>
                      <a:r>
                        <a:rPr lang="en-GB" sz="1300" dirty="0">
                          <a:solidFill>
                            <a:schemeClr val="accent1">
                              <a:lumMod val="75000"/>
                            </a:schemeClr>
                          </a:solidFill>
                          <a:effectLst/>
                        </a:rPr>
                        <a:t>Student teachers are unaware of the range of factors that can inhibit pupils’ ability to learn. </a:t>
                      </a:r>
                    </a:p>
                    <a:p>
                      <a:pPr marL="6350" indent="-6350">
                        <a:lnSpc>
                          <a:spcPct val="107000"/>
                        </a:lnSpc>
                        <a:spcAft>
                          <a:spcPts val="800"/>
                        </a:spcAft>
                      </a:pPr>
                      <a:r>
                        <a:rPr lang="en-GB" sz="1300" dirty="0">
                          <a:solidFill>
                            <a:schemeClr val="accent1">
                              <a:lumMod val="75000"/>
                            </a:schemeClr>
                          </a:solidFill>
                          <a:effectLst/>
                        </a:rPr>
                        <a:t>Student teachers do not have any understanding of the needs of all pupils including those with special educational needs, high ability (including Gifted and Talented), English as an additional language, disabilities, disadvantaged and pupils eligible for the pupil premium (including Free School Meals).</a:t>
                      </a:r>
                    </a:p>
                    <a:p>
                      <a:pPr marL="6350" indent="-6350">
                        <a:lnSpc>
                          <a:spcPct val="107000"/>
                        </a:lnSpc>
                        <a:spcAft>
                          <a:spcPts val="800"/>
                        </a:spcAft>
                      </a:pPr>
                      <a:r>
                        <a:rPr lang="en-GB" sz="1300" dirty="0">
                          <a:solidFill>
                            <a:schemeClr val="accent1">
                              <a:lumMod val="75000"/>
                            </a:schemeClr>
                          </a:solidFill>
                          <a:effectLst/>
                        </a:rPr>
                        <a:t> </a:t>
                      </a:r>
                    </a:p>
                    <a:p>
                      <a:pPr marL="6350" indent="-6350">
                        <a:lnSpc>
                          <a:spcPct val="107000"/>
                        </a:lnSpc>
                        <a:spcAft>
                          <a:spcPts val="800"/>
                        </a:spcAft>
                      </a:pPr>
                      <a:r>
                        <a:rPr lang="en-GB" sz="1300" dirty="0">
                          <a:solidFill>
                            <a:schemeClr val="accent1">
                              <a:lumMod val="75000"/>
                            </a:schemeClr>
                          </a:solidFill>
                          <a:effectLst/>
                        </a:rPr>
                        <a:t> </a:t>
                      </a:r>
                      <a:endParaRPr lang="en-GB" sz="1300" dirty="0">
                        <a:solidFill>
                          <a:schemeClr val="accent1">
                            <a:lumMod val="75000"/>
                          </a:schemeClr>
                        </a:solidFill>
                        <a:effectLst/>
                        <a:latin typeface="Arial" panose="020B0604020202020204" pitchFamily="34" charset="0"/>
                        <a:ea typeface="Arial" panose="020B0604020202020204" pitchFamily="34" charset="0"/>
                        <a:cs typeface="Times New Roman" panose="02020603050405020304" pitchFamily="18" charset="0"/>
                      </a:endParaRPr>
                    </a:p>
                  </a:txBody>
                  <a:tcPr marL="67232" marR="67232" marT="0" marB="0">
                    <a:solidFill>
                      <a:schemeClr val="accent5">
                        <a:lumMod val="40000"/>
                        <a:lumOff val="60000"/>
                      </a:schemeClr>
                    </a:solidFill>
                  </a:tcPr>
                </a:tc>
                <a:tc>
                  <a:txBody>
                    <a:bodyPr/>
                    <a:lstStyle/>
                    <a:p>
                      <a:pPr marL="6350" indent="-6350">
                        <a:lnSpc>
                          <a:spcPct val="107000"/>
                        </a:lnSpc>
                        <a:spcAft>
                          <a:spcPts val="800"/>
                        </a:spcAft>
                      </a:pPr>
                      <a:r>
                        <a:rPr lang="en-GB" sz="1300" dirty="0">
                          <a:solidFill>
                            <a:schemeClr val="accent1">
                              <a:lumMod val="75000"/>
                            </a:schemeClr>
                          </a:solidFill>
                          <a:effectLst/>
                        </a:rPr>
                        <a:t>Speaking with teachers, support staff and SENCo to learn about pupils’ who may have any additional needs (not just cognitive).</a:t>
                      </a:r>
                    </a:p>
                    <a:p>
                      <a:pPr marL="6350" indent="-6350">
                        <a:lnSpc>
                          <a:spcPct val="107000"/>
                        </a:lnSpc>
                        <a:spcAft>
                          <a:spcPts val="800"/>
                        </a:spcAft>
                      </a:pPr>
                      <a:r>
                        <a:rPr lang="en-GB" sz="1300" dirty="0">
                          <a:solidFill>
                            <a:schemeClr val="accent1">
                              <a:lumMod val="75000"/>
                            </a:schemeClr>
                          </a:solidFill>
                          <a:effectLst/>
                        </a:rPr>
                        <a:t>Observe a wide variety of teachers where possible and make notes on strategies and approaches.</a:t>
                      </a:r>
                    </a:p>
                    <a:p>
                      <a:pPr marL="6350" indent="-6350">
                        <a:lnSpc>
                          <a:spcPct val="107000"/>
                        </a:lnSpc>
                        <a:spcAft>
                          <a:spcPts val="800"/>
                        </a:spcAft>
                      </a:pPr>
                      <a:r>
                        <a:rPr lang="en-GB" sz="1300" dirty="0">
                          <a:solidFill>
                            <a:schemeClr val="accent1">
                              <a:lumMod val="75000"/>
                            </a:schemeClr>
                          </a:solidFill>
                          <a:effectLst/>
                        </a:rPr>
                        <a:t>Use data from the school to identify pupils who may need a different approach.</a:t>
                      </a:r>
                    </a:p>
                    <a:p>
                      <a:pPr marL="6350" indent="-6350">
                        <a:lnSpc>
                          <a:spcPct val="107000"/>
                        </a:lnSpc>
                        <a:spcAft>
                          <a:spcPts val="800"/>
                        </a:spcAft>
                      </a:pPr>
                      <a:r>
                        <a:rPr lang="en-GB" sz="1300" dirty="0">
                          <a:solidFill>
                            <a:schemeClr val="accent1">
                              <a:lumMod val="75000"/>
                            </a:schemeClr>
                          </a:solidFill>
                          <a:effectLst/>
                        </a:rPr>
                        <a:t>Attend partnership (School/alliance/YSJ) learning sessions and additional reading to learn more about how a variety of factors inhibit learning. </a:t>
                      </a:r>
                    </a:p>
                    <a:p>
                      <a:pPr marL="6350" indent="-6350">
                        <a:lnSpc>
                          <a:spcPct val="107000"/>
                        </a:lnSpc>
                        <a:spcAft>
                          <a:spcPts val="800"/>
                        </a:spcAft>
                      </a:pPr>
                      <a:r>
                        <a:rPr lang="en-GB" sz="1300" dirty="0">
                          <a:solidFill>
                            <a:schemeClr val="accent1">
                              <a:lumMod val="75000"/>
                            </a:schemeClr>
                          </a:solidFill>
                          <a:effectLst/>
                        </a:rPr>
                        <a:t>Where possible, shadow a pupil (or selection of pupils who are at different stages of development) for a day to observe which strategies are used by experienced staff to support and engage them in learning. Try some of these strategies when teaching.</a:t>
                      </a:r>
                    </a:p>
                    <a:p>
                      <a:pPr marL="6350" indent="-6350">
                        <a:lnSpc>
                          <a:spcPct val="107000"/>
                        </a:lnSpc>
                        <a:spcAft>
                          <a:spcPts val="800"/>
                        </a:spcAft>
                      </a:pPr>
                      <a:r>
                        <a:rPr lang="en-GB" sz="1300" dirty="0">
                          <a:solidFill>
                            <a:schemeClr val="accent1">
                              <a:lumMod val="75000"/>
                            </a:schemeClr>
                          </a:solidFill>
                          <a:effectLst/>
                        </a:rPr>
                        <a:t> </a:t>
                      </a:r>
                      <a:endParaRPr lang="en-GB" sz="1300" dirty="0">
                        <a:solidFill>
                          <a:schemeClr val="accent1">
                            <a:lumMod val="75000"/>
                          </a:schemeClr>
                        </a:solidFill>
                        <a:effectLst/>
                        <a:latin typeface="Arial" panose="020B0604020202020204" pitchFamily="34" charset="0"/>
                        <a:ea typeface="Arial" panose="020B0604020202020204" pitchFamily="34" charset="0"/>
                        <a:cs typeface="Times New Roman" panose="02020603050405020304" pitchFamily="18" charset="0"/>
                      </a:endParaRPr>
                    </a:p>
                  </a:txBody>
                  <a:tcPr marL="67232" marR="67232" marT="0" marB="0">
                    <a:solidFill>
                      <a:schemeClr val="accent5">
                        <a:lumMod val="40000"/>
                        <a:lumOff val="60000"/>
                      </a:schemeClr>
                    </a:solidFill>
                  </a:tcPr>
                </a:tc>
                <a:extLst>
                  <a:ext uri="{0D108BD9-81ED-4DB2-BD59-A6C34878D82A}">
                    <a16:rowId xmlns:a16="http://schemas.microsoft.com/office/drawing/2014/main" val="2158070171"/>
                  </a:ext>
                </a:extLst>
              </a:tr>
            </a:tbl>
          </a:graphicData>
        </a:graphic>
      </p:graphicFrame>
      <p:sp>
        <p:nvSpPr>
          <p:cNvPr id="5" name="TextBox 4">
            <a:extLst>
              <a:ext uri="{FF2B5EF4-FFF2-40B4-BE49-F238E27FC236}">
                <a16:creationId xmlns:a16="http://schemas.microsoft.com/office/drawing/2014/main" id="{2F6999D2-9F2C-FC43-ADD8-5D6886F430A4}"/>
              </a:ext>
            </a:extLst>
          </p:cNvPr>
          <p:cNvSpPr txBox="1"/>
          <p:nvPr/>
        </p:nvSpPr>
        <p:spPr>
          <a:xfrm>
            <a:off x="7638757" y="6049108"/>
            <a:ext cx="3573194" cy="379827"/>
          </a:xfrm>
          <a:prstGeom prst="rect">
            <a:avLst/>
          </a:prstGeom>
          <a:noFill/>
        </p:spPr>
        <p:txBody>
          <a:bodyPr wrap="square" rtlCol="0">
            <a:spAutoFit/>
          </a:bodyPr>
          <a:lstStyle/>
          <a:p>
            <a:r>
              <a:rPr lang="en-GB" dirty="0"/>
              <a:t>SE Handbook, page 26</a:t>
            </a:r>
          </a:p>
        </p:txBody>
      </p:sp>
    </p:spTree>
    <p:extLst>
      <p:ext uri="{BB962C8B-B14F-4D97-AF65-F5344CB8AC3E}">
        <p14:creationId xmlns:p14="http://schemas.microsoft.com/office/powerpoint/2010/main" val="3121336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496EDCE7-E04F-4CF5-BF28-BE0B9C68F8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extBox 13">
            <a:extLst>
              <a:ext uri="{FF2B5EF4-FFF2-40B4-BE49-F238E27FC236}">
                <a16:creationId xmlns:a16="http://schemas.microsoft.com/office/drawing/2014/main" id="{AAA6499F-6F9A-4D3B-B45B-931652748F1C}"/>
              </a:ext>
            </a:extLst>
          </p:cNvPr>
          <p:cNvSpPr txBox="1"/>
          <p:nvPr/>
        </p:nvSpPr>
        <p:spPr>
          <a:xfrm>
            <a:off x="9387662" y="6220931"/>
            <a:ext cx="2424223" cy="307777"/>
          </a:xfrm>
          <a:prstGeom prst="rect">
            <a:avLst/>
          </a:prstGeom>
          <a:noFill/>
        </p:spPr>
        <p:txBody>
          <a:bodyPr wrap="square" rtlCol="0">
            <a:spAutoFit/>
          </a:bodyPr>
          <a:lstStyle/>
          <a:p>
            <a:pPr algn="r"/>
            <a:r>
              <a:rPr lang="en-GB" sz="1400" dirty="0">
                <a:latin typeface="Arial" panose="020B0604020202020204" pitchFamily="34" charset="0"/>
                <a:cs typeface="Arial" panose="020B0604020202020204" pitchFamily="34" charset="0"/>
              </a:rPr>
              <a:t>www.yorksj.ac.uk</a:t>
            </a:r>
          </a:p>
        </p:txBody>
      </p:sp>
      <p:pic>
        <p:nvPicPr>
          <p:cNvPr id="17" name="Picture 16">
            <a:extLst>
              <a:ext uri="{FF2B5EF4-FFF2-40B4-BE49-F238E27FC236}">
                <a16:creationId xmlns:a16="http://schemas.microsoft.com/office/drawing/2014/main" id="{93260E01-347D-4353-8F37-2CF167D513AE}"/>
              </a:ext>
            </a:extLst>
          </p:cNvPr>
          <p:cNvPicPr>
            <a:picLocks noChangeAspect="1"/>
          </p:cNvPicPr>
          <p:nvPr/>
        </p:nvPicPr>
        <p:blipFill rotWithShape="1">
          <a:blip r:embed="rId3">
            <a:extLst>
              <a:ext uri="{28A0092B-C50C-407E-A947-70E740481C1C}">
                <a14:useLocalDpi xmlns:a14="http://schemas.microsoft.com/office/drawing/2010/main" val="0"/>
              </a:ext>
            </a:extLst>
          </a:blip>
          <a:srcRect l="1851" t="3538" r="2801" b="4081"/>
          <a:stretch/>
        </p:blipFill>
        <p:spPr>
          <a:xfrm>
            <a:off x="63797" y="5555581"/>
            <a:ext cx="2392326" cy="1227131"/>
          </a:xfrm>
          <a:prstGeom prst="rect">
            <a:avLst/>
          </a:prstGeom>
        </p:spPr>
      </p:pic>
      <p:pic>
        <p:nvPicPr>
          <p:cNvPr id="24" name="Picture 23">
            <a:extLst>
              <a:ext uri="{FF2B5EF4-FFF2-40B4-BE49-F238E27FC236}">
                <a16:creationId xmlns:a16="http://schemas.microsoft.com/office/drawing/2014/main" id="{BB30312C-B5E3-4CC6-A6D8-B96BE776F028}"/>
              </a:ext>
            </a:extLst>
          </p:cNvPr>
          <p:cNvPicPr>
            <a:picLocks noChangeAspect="1"/>
          </p:cNvPicPr>
          <p:nvPr/>
        </p:nvPicPr>
        <p:blipFill>
          <a:blip r:embed="rId4">
            <a:clrChange>
              <a:clrFrom>
                <a:srgbClr val="DFE5F3"/>
              </a:clrFrom>
              <a:clrTo>
                <a:srgbClr val="DFE5F3">
                  <a:alpha val="0"/>
                </a:srgbClr>
              </a:clrTo>
            </a:clrChange>
            <a:duotone>
              <a:prstClr val="black"/>
              <a:srgbClr val="E2E8F6">
                <a:tint val="45000"/>
                <a:satMod val="400000"/>
              </a:srgbClr>
            </a:duotone>
            <a:extLst>
              <a:ext uri="{BEBA8EAE-BF5A-486C-A8C5-ECC9F3942E4B}">
                <a14:imgProps xmlns:a14="http://schemas.microsoft.com/office/drawing/2010/main">
                  <a14:imgLayer r:embed="rId5">
                    <a14:imgEffect>
                      <a14:colorTemperature colorTemp="11200"/>
                    </a14:imgEffect>
                    <a14:imgEffect>
                      <a14:saturation sat="6000"/>
                    </a14:imgEffect>
                    <a14:imgEffect>
                      <a14:brightnessContrast bright="2000" contrast="20000"/>
                    </a14:imgEffect>
                  </a14:imgLayer>
                </a14:imgProps>
              </a:ext>
              <a:ext uri="{28A0092B-C50C-407E-A947-70E740481C1C}">
                <a14:useLocalDpi xmlns:a14="http://schemas.microsoft.com/office/drawing/2010/main" val="0"/>
              </a:ext>
            </a:extLst>
          </a:blip>
          <a:stretch>
            <a:fillRect/>
          </a:stretch>
        </p:blipFill>
        <p:spPr>
          <a:xfrm>
            <a:off x="10268422" y="2893513"/>
            <a:ext cx="1455751" cy="3131236"/>
          </a:xfrm>
          <a:prstGeom prst="rect">
            <a:avLst/>
          </a:prstGeom>
        </p:spPr>
      </p:pic>
      <p:sp>
        <p:nvSpPr>
          <p:cNvPr id="15" name="Title 1">
            <a:extLst>
              <a:ext uri="{FF2B5EF4-FFF2-40B4-BE49-F238E27FC236}">
                <a16:creationId xmlns:a16="http://schemas.microsoft.com/office/drawing/2014/main" id="{0C14AB71-3E5C-458C-89A5-A9A5F715E083}"/>
              </a:ext>
            </a:extLst>
          </p:cNvPr>
          <p:cNvSpPr>
            <a:spLocks noGrp="1"/>
          </p:cNvSpPr>
          <p:nvPr>
            <p:ph type="title"/>
          </p:nvPr>
        </p:nvSpPr>
        <p:spPr>
          <a:xfrm>
            <a:off x="935664" y="365125"/>
            <a:ext cx="11058342" cy="1325563"/>
          </a:xfrm>
        </p:spPr>
        <p:txBody>
          <a:bodyPr>
            <a:normAutofit/>
          </a:bodyPr>
          <a:lstStyle/>
          <a:p>
            <a:r>
              <a:rPr lang="en-GB" dirty="0">
                <a:latin typeface="Arial" panose="020B0604020202020204" pitchFamily="34" charset="0"/>
                <a:cs typeface="Arial" panose="020B0604020202020204" pitchFamily="34" charset="0"/>
              </a:rPr>
              <a:t>Additional opportunities for students</a:t>
            </a:r>
          </a:p>
        </p:txBody>
      </p:sp>
      <p:sp>
        <p:nvSpPr>
          <p:cNvPr id="16" name="Content Placeholder 2">
            <a:extLst>
              <a:ext uri="{FF2B5EF4-FFF2-40B4-BE49-F238E27FC236}">
                <a16:creationId xmlns:a16="http://schemas.microsoft.com/office/drawing/2014/main" id="{204E6D2E-DC0E-4432-8A9F-FE2B71A7D55D}"/>
              </a:ext>
            </a:extLst>
          </p:cNvPr>
          <p:cNvSpPr>
            <a:spLocks noGrp="1"/>
          </p:cNvSpPr>
          <p:nvPr>
            <p:ph idx="1"/>
          </p:nvPr>
        </p:nvSpPr>
        <p:spPr>
          <a:xfrm>
            <a:off x="829339" y="1825644"/>
            <a:ext cx="8070806" cy="3977861"/>
          </a:xfrm>
        </p:spPr>
        <p:txBody>
          <a:bodyPr>
            <a:normAutofit/>
          </a:bodyPr>
          <a:lstStyle/>
          <a:p>
            <a:r>
              <a:rPr lang="en-GB" altLang="en-US" sz="2200" dirty="0"/>
              <a:t>Supporting the teacher: marking children’s work, preparing resources, remote teaching, planning for a group or individual child</a:t>
            </a:r>
          </a:p>
          <a:p>
            <a:r>
              <a:rPr lang="en-GB" altLang="en-US" sz="2200" dirty="0"/>
              <a:t>Finding out about children: accessing children’s profiles, discussions with the teacher about children’s requirements</a:t>
            </a:r>
          </a:p>
          <a:p>
            <a:r>
              <a:rPr lang="en-GB" altLang="en-US" sz="2200" dirty="0"/>
              <a:t>Finding out about the school: remote meetings with key staff, e.g., SENCo, reading school policies, looking through planning documents</a:t>
            </a:r>
          </a:p>
          <a:p>
            <a:r>
              <a:rPr lang="en-GB" altLang="en-US" sz="2200" dirty="0"/>
              <a:t>University resources: online tasks, reading and research, planning topic work, developing and revising subject knowledge </a:t>
            </a:r>
          </a:p>
        </p:txBody>
      </p:sp>
      <p:cxnSp>
        <p:nvCxnSpPr>
          <p:cNvPr id="21" name="Straight Connector 20">
            <a:extLst>
              <a:ext uri="{FF2B5EF4-FFF2-40B4-BE49-F238E27FC236}">
                <a16:creationId xmlns:a16="http://schemas.microsoft.com/office/drawing/2014/main" id="{9DE23AA0-59F7-4C88-9312-6BF138A27C47}"/>
              </a:ext>
            </a:extLst>
          </p:cNvPr>
          <p:cNvCxnSpPr>
            <a:cxnSpLocks/>
          </p:cNvCxnSpPr>
          <p:nvPr/>
        </p:nvCxnSpPr>
        <p:spPr>
          <a:xfrm flipH="1">
            <a:off x="738823" y="1442761"/>
            <a:ext cx="7947977" cy="0"/>
          </a:xfrm>
          <a:prstGeom prst="line">
            <a:avLst/>
          </a:prstGeom>
          <a:ln/>
        </p:spPr>
        <p:style>
          <a:lnRef idx="2">
            <a:schemeClr val="dk1"/>
          </a:lnRef>
          <a:fillRef idx="0">
            <a:schemeClr val="dk1"/>
          </a:fillRef>
          <a:effectRef idx="1">
            <a:schemeClr val="dk1"/>
          </a:effectRef>
          <a:fontRef idx="minor">
            <a:schemeClr val="tx1"/>
          </a:fontRef>
        </p:style>
      </p:cxnSp>
      <p:cxnSp>
        <p:nvCxnSpPr>
          <p:cNvPr id="22" name="Straight Connector 21">
            <a:extLst>
              <a:ext uri="{FF2B5EF4-FFF2-40B4-BE49-F238E27FC236}">
                <a16:creationId xmlns:a16="http://schemas.microsoft.com/office/drawing/2014/main" id="{886DE8FD-6069-4DD1-9049-3D37F73BD82E}"/>
              </a:ext>
            </a:extLst>
          </p:cNvPr>
          <p:cNvCxnSpPr>
            <a:cxnSpLocks/>
          </p:cNvCxnSpPr>
          <p:nvPr/>
        </p:nvCxnSpPr>
        <p:spPr>
          <a:xfrm flipV="1">
            <a:off x="738822" y="75252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23" name="Straight Connector 22">
            <a:extLst>
              <a:ext uri="{FF2B5EF4-FFF2-40B4-BE49-F238E27FC236}">
                <a16:creationId xmlns:a16="http://schemas.microsoft.com/office/drawing/2014/main" id="{1B6D58D1-ED02-4D69-849E-28771ADE88A7}"/>
              </a:ext>
            </a:extLst>
          </p:cNvPr>
          <p:cNvCxnSpPr>
            <a:cxnSpLocks/>
          </p:cNvCxnSpPr>
          <p:nvPr/>
        </p:nvCxnSpPr>
        <p:spPr>
          <a:xfrm flipH="1" flipV="1">
            <a:off x="736910" y="1585597"/>
            <a:ext cx="1912" cy="3262850"/>
          </a:xfrm>
          <a:prstGeom prst="line">
            <a:avLst/>
          </a:prstGeom>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731208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496EDCE7-E04F-4CF5-BF28-BE0B9C68F8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extBox 13">
            <a:extLst>
              <a:ext uri="{FF2B5EF4-FFF2-40B4-BE49-F238E27FC236}">
                <a16:creationId xmlns:a16="http://schemas.microsoft.com/office/drawing/2014/main" id="{AAA6499F-6F9A-4D3B-B45B-931652748F1C}"/>
              </a:ext>
            </a:extLst>
          </p:cNvPr>
          <p:cNvSpPr txBox="1"/>
          <p:nvPr/>
        </p:nvSpPr>
        <p:spPr>
          <a:xfrm>
            <a:off x="9387662" y="6220931"/>
            <a:ext cx="2424223" cy="307777"/>
          </a:xfrm>
          <a:prstGeom prst="rect">
            <a:avLst/>
          </a:prstGeom>
          <a:noFill/>
        </p:spPr>
        <p:txBody>
          <a:bodyPr wrap="square" rtlCol="0">
            <a:spAutoFit/>
          </a:bodyPr>
          <a:lstStyle/>
          <a:p>
            <a:pPr algn="r"/>
            <a:r>
              <a:rPr lang="en-GB" sz="1400" dirty="0">
                <a:latin typeface="Arial" panose="020B0604020202020204" pitchFamily="34" charset="0"/>
                <a:cs typeface="Arial" panose="020B0604020202020204" pitchFamily="34" charset="0"/>
              </a:rPr>
              <a:t>www.yorksj.ac.uk</a:t>
            </a:r>
          </a:p>
        </p:txBody>
      </p:sp>
      <p:pic>
        <p:nvPicPr>
          <p:cNvPr id="17" name="Picture 16">
            <a:extLst>
              <a:ext uri="{FF2B5EF4-FFF2-40B4-BE49-F238E27FC236}">
                <a16:creationId xmlns:a16="http://schemas.microsoft.com/office/drawing/2014/main" id="{93260E01-347D-4353-8F37-2CF167D513AE}"/>
              </a:ext>
            </a:extLst>
          </p:cNvPr>
          <p:cNvPicPr>
            <a:picLocks noChangeAspect="1"/>
          </p:cNvPicPr>
          <p:nvPr/>
        </p:nvPicPr>
        <p:blipFill rotWithShape="1">
          <a:blip r:embed="rId3">
            <a:extLst>
              <a:ext uri="{28A0092B-C50C-407E-A947-70E740481C1C}">
                <a14:useLocalDpi xmlns:a14="http://schemas.microsoft.com/office/drawing/2010/main" val="0"/>
              </a:ext>
            </a:extLst>
          </a:blip>
          <a:srcRect l="1851" t="3538" r="2801" b="4081"/>
          <a:stretch/>
        </p:blipFill>
        <p:spPr>
          <a:xfrm>
            <a:off x="63797" y="5555581"/>
            <a:ext cx="2392326" cy="1227131"/>
          </a:xfrm>
          <a:prstGeom prst="rect">
            <a:avLst/>
          </a:prstGeom>
        </p:spPr>
      </p:pic>
      <p:pic>
        <p:nvPicPr>
          <p:cNvPr id="24" name="Picture 23">
            <a:extLst>
              <a:ext uri="{FF2B5EF4-FFF2-40B4-BE49-F238E27FC236}">
                <a16:creationId xmlns:a16="http://schemas.microsoft.com/office/drawing/2014/main" id="{BB30312C-B5E3-4CC6-A6D8-B96BE776F028}"/>
              </a:ext>
            </a:extLst>
          </p:cNvPr>
          <p:cNvPicPr>
            <a:picLocks noChangeAspect="1"/>
          </p:cNvPicPr>
          <p:nvPr/>
        </p:nvPicPr>
        <p:blipFill>
          <a:blip r:embed="rId4">
            <a:clrChange>
              <a:clrFrom>
                <a:srgbClr val="DFE5F3"/>
              </a:clrFrom>
              <a:clrTo>
                <a:srgbClr val="DFE5F3">
                  <a:alpha val="0"/>
                </a:srgbClr>
              </a:clrTo>
            </a:clrChange>
            <a:duotone>
              <a:prstClr val="black"/>
              <a:srgbClr val="E2E8F6">
                <a:tint val="45000"/>
                <a:satMod val="400000"/>
              </a:srgbClr>
            </a:duotone>
            <a:extLst>
              <a:ext uri="{BEBA8EAE-BF5A-486C-A8C5-ECC9F3942E4B}">
                <a14:imgProps xmlns:a14="http://schemas.microsoft.com/office/drawing/2010/main">
                  <a14:imgLayer r:embed="rId5">
                    <a14:imgEffect>
                      <a14:colorTemperature colorTemp="11200"/>
                    </a14:imgEffect>
                    <a14:imgEffect>
                      <a14:saturation sat="6000"/>
                    </a14:imgEffect>
                    <a14:imgEffect>
                      <a14:brightnessContrast bright="2000" contrast="20000"/>
                    </a14:imgEffect>
                  </a14:imgLayer>
                </a14:imgProps>
              </a:ext>
              <a:ext uri="{28A0092B-C50C-407E-A947-70E740481C1C}">
                <a14:useLocalDpi xmlns:a14="http://schemas.microsoft.com/office/drawing/2010/main" val="0"/>
              </a:ext>
            </a:extLst>
          </a:blip>
          <a:stretch>
            <a:fillRect/>
          </a:stretch>
        </p:blipFill>
        <p:spPr>
          <a:xfrm>
            <a:off x="10268422" y="2893513"/>
            <a:ext cx="1455751" cy="3131236"/>
          </a:xfrm>
          <a:prstGeom prst="rect">
            <a:avLst/>
          </a:prstGeom>
        </p:spPr>
      </p:pic>
      <p:sp>
        <p:nvSpPr>
          <p:cNvPr id="15" name="Title 1">
            <a:extLst>
              <a:ext uri="{FF2B5EF4-FFF2-40B4-BE49-F238E27FC236}">
                <a16:creationId xmlns:a16="http://schemas.microsoft.com/office/drawing/2014/main" id="{0C14AB71-3E5C-458C-89A5-A9A5F715E083}"/>
              </a:ext>
            </a:extLst>
          </p:cNvPr>
          <p:cNvSpPr>
            <a:spLocks noGrp="1"/>
          </p:cNvSpPr>
          <p:nvPr>
            <p:ph type="title"/>
          </p:nvPr>
        </p:nvSpPr>
        <p:spPr>
          <a:xfrm>
            <a:off x="935664" y="365125"/>
            <a:ext cx="9046662" cy="1325563"/>
          </a:xfrm>
        </p:spPr>
        <p:txBody>
          <a:bodyPr>
            <a:normAutofit/>
          </a:bodyPr>
          <a:lstStyle/>
          <a:p>
            <a:r>
              <a:rPr lang="en-GB" dirty="0">
                <a:latin typeface="Arial" panose="020B0604020202020204" pitchFamily="34" charset="0"/>
                <a:cs typeface="Arial" panose="020B0604020202020204" pitchFamily="34" charset="0"/>
              </a:rPr>
              <a:t>PGCE programme: first placement</a:t>
            </a:r>
          </a:p>
        </p:txBody>
      </p:sp>
      <p:sp>
        <p:nvSpPr>
          <p:cNvPr id="16" name="Content Placeholder 2">
            <a:extLst>
              <a:ext uri="{FF2B5EF4-FFF2-40B4-BE49-F238E27FC236}">
                <a16:creationId xmlns:a16="http://schemas.microsoft.com/office/drawing/2014/main" id="{204E6D2E-DC0E-4432-8A9F-FE2B71A7D55D}"/>
              </a:ext>
            </a:extLst>
          </p:cNvPr>
          <p:cNvSpPr>
            <a:spLocks noGrp="1"/>
          </p:cNvSpPr>
          <p:nvPr>
            <p:ph idx="1"/>
          </p:nvPr>
        </p:nvSpPr>
        <p:spPr>
          <a:xfrm>
            <a:off x="829339" y="1585594"/>
            <a:ext cx="8070806" cy="4217911"/>
          </a:xfrm>
        </p:spPr>
        <p:txBody>
          <a:bodyPr>
            <a:normAutofit fontScale="92500"/>
          </a:bodyPr>
          <a:lstStyle/>
          <a:p>
            <a:r>
              <a:rPr lang="en-GB" altLang="en-US" sz="2200" dirty="0"/>
              <a:t>Two stages:  SE1 and SE2</a:t>
            </a:r>
          </a:p>
          <a:p>
            <a:r>
              <a:rPr lang="en-GB" altLang="en-US" sz="2200" dirty="0"/>
              <a:t>SE1 (6 weeks)</a:t>
            </a:r>
          </a:p>
          <a:p>
            <a:pPr lvl="1"/>
            <a:r>
              <a:rPr lang="en-GB" altLang="en-US" sz="1800" dirty="0"/>
              <a:t>An introduction to teaching with a focus on how children learn, pupil progression and designing learning for small and large groups</a:t>
            </a:r>
          </a:p>
          <a:p>
            <a:pPr lvl="1"/>
            <a:r>
              <a:rPr lang="en-GB" altLang="en-US" sz="1800" dirty="0"/>
              <a:t>Teaching responsibility: 40% towards the latter part of the placement</a:t>
            </a:r>
          </a:p>
          <a:p>
            <a:pPr lvl="1"/>
            <a:r>
              <a:rPr lang="en-GB" altLang="en-US" sz="1800" dirty="0"/>
              <a:t>3 formal appraisals</a:t>
            </a:r>
          </a:p>
          <a:p>
            <a:pPr lvl="1"/>
            <a:r>
              <a:rPr lang="en-GB" altLang="en-US" sz="1800" dirty="0"/>
              <a:t>Formative report at the end of week 3 (interim report)</a:t>
            </a:r>
          </a:p>
          <a:p>
            <a:pPr lvl="1"/>
            <a:r>
              <a:rPr lang="en-GB" altLang="en-US" sz="1800" dirty="0"/>
              <a:t>Final reports (mentor and student) at the end of the placement, targets for SE2</a:t>
            </a:r>
          </a:p>
          <a:p>
            <a:r>
              <a:rPr lang="en-GB" altLang="en-US" sz="2200" dirty="0"/>
              <a:t>SE2 (6 weeks)</a:t>
            </a:r>
          </a:p>
          <a:p>
            <a:pPr lvl="1"/>
            <a:r>
              <a:rPr lang="en-GB" altLang="en-US" sz="1800" dirty="0"/>
              <a:t>Developing skills, understanding and experience with 4 formal appraisals</a:t>
            </a:r>
          </a:p>
          <a:p>
            <a:pPr lvl="1"/>
            <a:r>
              <a:rPr lang="en-GB" altLang="en-US" sz="1800" dirty="0"/>
              <a:t>Starting at 50% moving up to 70% responsibility</a:t>
            </a:r>
          </a:p>
          <a:p>
            <a:pPr lvl="1"/>
            <a:r>
              <a:rPr lang="en-GB" altLang="en-US" sz="1800" dirty="0"/>
              <a:t>Interim report at the end of week 3</a:t>
            </a:r>
          </a:p>
          <a:p>
            <a:pPr lvl="1"/>
            <a:r>
              <a:rPr lang="en-GB" altLang="en-US" sz="1800" dirty="0"/>
              <a:t>Final reports (mentor and student) at the end of the placement, targets for SE3</a:t>
            </a:r>
            <a:endParaRPr lang="en-GB" dirty="0">
              <a:solidFill>
                <a:schemeClr val="bg1"/>
              </a:solidFill>
              <a:latin typeface="Arial" panose="020B0604020202020204" pitchFamily="34" charset="0"/>
              <a:cs typeface="Arial" panose="020B0604020202020204" pitchFamily="34" charset="0"/>
              <a:hlinkClick r:id="rId6"/>
            </a:endParaRPr>
          </a:p>
        </p:txBody>
      </p:sp>
      <p:cxnSp>
        <p:nvCxnSpPr>
          <p:cNvPr id="21" name="Straight Connector 20">
            <a:extLst>
              <a:ext uri="{FF2B5EF4-FFF2-40B4-BE49-F238E27FC236}">
                <a16:creationId xmlns:a16="http://schemas.microsoft.com/office/drawing/2014/main" id="{9DE23AA0-59F7-4C88-9312-6BF138A27C47}"/>
              </a:ext>
            </a:extLst>
          </p:cNvPr>
          <p:cNvCxnSpPr>
            <a:cxnSpLocks/>
          </p:cNvCxnSpPr>
          <p:nvPr/>
        </p:nvCxnSpPr>
        <p:spPr>
          <a:xfrm flipH="1">
            <a:off x="738823" y="1442761"/>
            <a:ext cx="7947977" cy="0"/>
          </a:xfrm>
          <a:prstGeom prst="line">
            <a:avLst/>
          </a:prstGeom>
          <a:ln/>
        </p:spPr>
        <p:style>
          <a:lnRef idx="2">
            <a:schemeClr val="dk1"/>
          </a:lnRef>
          <a:fillRef idx="0">
            <a:schemeClr val="dk1"/>
          </a:fillRef>
          <a:effectRef idx="1">
            <a:schemeClr val="dk1"/>
          </a:effectRef>
          <a:fontRef idx="minor">
            <a:schemeClr val="tx1"/>
          </a:fontRef>
        </p:style>
      </p:cxnSp>
      <p:cxnSp>
        <p:nvCxnSpPr>
          <p:cNvPr id="22" name="Straight Connector 21">
            <a:extLst>
              <a:ext uri="{FF2B5EF4-FFF2-40B4-BE49-F238E27FC236}">
                <a16:creationId xmlns:a16="http://schemas.microsoft.com/office/drawing/2014/main" id="{886DE8FD-6069-4DD1-9049-3D37F73BD82E}"/>
              </a:ext>
            </a:extLst>
          </p:cNvPr>
          <p:cNvCxnSpPr>
            <a:cxnSpLocks/>
          </p:cNvCxnSpPr>
          <p:nvPr/>
        </p:nvCxnSpPr>
        <p:spPr>
          <a:xfrm flipV="1">
            <a:off x="738822" y="752528"/>
            <a:ext cx="0" cy="555277"/>
          </a:xfrm>
          <a:prstGeom prst="line">
            <a:avLst/>
          </a:prstGeom>
          <a:ln/>
        </p:spPr>
        <p:style>
          <a:lnRef idx="2">
            <a:schemeClr val="dk1"/>
          </a:lnRef>
          <a:fillRef idx="0">
            <a:schemeClr val="dk1"/>
          </a:fillRef>
          <a:effectRef idx="1">
            <a:schemeClr val="dk1"/>
          </a:effectRef>
          <a:fontRef idx="minor">
            <a:schemeClr val="tx1"/>
          </a:fontRef>
        </p:style>
      </p:cxnSp>
      <p:cxnSp>
        <p:nvCxnSpPr>
          <p:cNvPr id="23" name="Straight Connector 22">
            <a:extLst>
              <a:ext uri="{FF2B5EF4-FFF2-40B4-BE49-F238E27FC236}">
                <a16:creationId xmlns:a16="http://schemas.microsoft.com/office/drawing/2014/main" id="{1B6D58D1-ED02-4D69-849E-28771ADE88A7}"/>
              </a:ext>
            </a:extLst>
          </p:cNvPr>
          <p:cNvCxnSpPr>
            <a:cxnSpLocks/>
          </p:cNvCxnSpPr>
          <p:nvPr/>
        </p:nvCxnSpPr>
        <p:spPr>
          <a:xfrm flipH="1" flipV="1">
            <a:off x="736910" y="1585597"/>
            <a:ext cx="1912" cy="3262850"/>
          </a:xfrm>
          <a:prstGeom prst="line">
            <a:avLst/>
          </a:prstGeom>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4933283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9E53A3CE5E5704DBB5EBEC1A6D5C932" ma:contentTypeVersion="11" ma:contentTypeDescription="Create a new document." ma:contentTypeScope="" ma:versionID="d43069b19ff5db1d3a6fd2b4fc7d6da9">
  <xsd:schema xmlns:xsd="http://www.w3.org/2001/XMLSchema" xmlns:xs="http://www.w3.org/2001/XMLSchema" xmlns:p="http://schemas.microsoft.com/office/2006/metadata/properties" xmlns:ns3="ccf72e1d-7884-436a-942e-3803accb97f5" xmlns:ns4="90a9824e-bf21-476a-9503-cfa52c67d8cc" targetNamespace="http://schemas.microsoft.com/office/2006/metadata/properties" ma:root="true" ma:fieldsID="4323e932e44ba6bb4146d731913fe6dc" ns3:_="" ns4:_="">
    <xsd:import namespace="ccf72e1d-7884-436a-942e-3803accb97f5"/>
    <xsd:import namespace="90a9824e-bf21-476a-9503-cfa52c67d8cc"/>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f72e1d-7884-436a-942e-3803accb97f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0a9824e-bf21-476a-9503-cfa52c67d8c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45844EE-8373-4B3E-959B-A9E5BAEDED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f72e1d-7884-436a-942e-3803accb97f5"/>
    <ds:schemaRef ds:uri="90a9824e-bf21-476a-9503-cfa52c67d8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798B0C6-5DD2-40C7-A825-23C09BE034DA}">
  <ds:schemaRefs>
    <ds:schemaRef ds:uri="http://schemas.microsoft.com/sharepoint/v3/contenttype/forms"/>
  </ds:schemaRefs>
</ds:datastoreItem>
</file>

<file path=customXml/itemProps3.xml><?xml version="1.0" encoding="utf-8"?>
<ds:datastoreItem xmlns:ds="http://schemas.openxmlformats.org/officeDocument/2006/customXml" ds:itemID="{DB030345-34EC-43F9-B8AB-D17B6D5A1623}">
  <ds:schemaRefs>
    <ds:schemaRef ds:uri="http://schemas.openxmlformats.org/package/2006/metadata/core-properties"/>
    <ds:schemaRef ds:uri="http://www.w3.org/XML/1998/namespace"/>
    <ds:schemaRef ds:uri="http://purl.org/dc/dcmitype/"/>
    <ds:schemaRef ds:uri="90a9824e-bf21-476a-9503-cfa52c67d8cc"/>
    <ds:schemaRef ds:uri="http://schemas.microsoft.com/office/infopath/2007/PartnerControls"/>
    <ds:schemaRef ds:uri="ccf72e1d-7884-436a-942e-3803accb97f5"/>
    <ds:schemaRef ds:uri="http://schemas.microsoft.com/office/2006/documentManagement/types"/>
    <ds:schemaRef ds:uri="http://purl.org/dc/elements/1.1/"/>
    <ds:schemaRef ds:uri="http://purl.org/dc/term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151</TotalTime>
  <Words>2605</Words>
  <Application>Microsoft Macintosh PowerPoint</Application>
  <PresentationFormat>Widescreen</PresentationFormat>
  <Paragraphs>213</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Calibri Light</vt:lpstr>
      <vt:lpstr>Verdana</vt:lpstr>
      <vt:lpstr>Wingdings</vt:lpstr>
      <vt:lpstr>Office Theme</vt:lpstr>
      <vt:lpstr>PowerPoint Presentation</vt:lpstr>
      <vt:lpstr>Thank you!</vt:lpstr>
      <vt:lpstr>The current situation</vt:lpstr>
      <vt:lpstr>Guidance for student teachers</vt:lpstr>
      <vt:lpstr>Illness and absence</vt:lpstr>
      <vt:lpstr>Revised expectations for SE1</vt:lpstr>
      <vt:lpstr>PowerPoint Presentation</vt:lpstr>
      <vt:lpstr>Additional opportunities for students</vt:lpstr>
      <vt:lpstr>PGCE programme: first placement</vt:lpstr>
      <vt:lpstr>SE1 essential features</vt:lpstr>
      <vt:lpstr>Link tutor support: all remote for SE1</vt:lpstr>
      <vt:lpstr>Link tutor support: all remote for SE1</vt:lpstr>
      <vt:lpstr>Link tutor support: all remote for SE1</vt:lpstr>
      <vt:lpstr>Planning requirements</vt:lpstr>
      <vt:lpstr>Planning requirements</vt:lpstr>
      <vt:lpstr>PowerPoint Presentation</vt:lpstr>
      <vt:lpstr>Teaching requirements so far</vt:lpstr>
      <vt:lpstr>Assessment requirements so far</vt:lpstr>
      <vt:lpstr>Assessment requirements so far</vt:lpstr>
      <vt:lpstr>Assessment requirements so far</vt:lpstr>
      <vt:lpstr>Assessing students: the Weekly Progression Meeting</vt:lpstr>
      <vt:lpstr>Assessing students: appraisals</vt:lpstr>
      <vt:lpstr>Interim report</vt:lpstr>
      <vt:lpstr>Tracking student progress</vt:lpstr>
      <vt:lpstr>Documentation: students</vt:lpstr>
      <vt:lpstr>End of SE1 reports</vt:lpstr>
      <vt:lpstr>By the end of SE1, students should have…</vt:lpstr>
      <vt:lpstr>By the end of SE1…</vt:lpstr>
      <vt:lpstr>What to do if…</vt:lpstr>
      <vt:lpstr>Final points…and thanks again!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Jenny Carpenter (J.Carpenter)</dc:creator>
  <cp:lastModifiedBy>Jenny Carpenter (J.Carpenter)</cp:lastModifiedBy>
  <cp:revision>4</cp:revision>
  <cp:lastPrinted>2020-11-03T13:43:03Z</cp:lastPrinted>
  <dcterms:created xsi:type="dcterms:W3CDTF">2020-11-03T11:40:08Z</dcterms:created>
  <dcterms:modified xsi:type="dcterms:W3CDTF">2020-11-04T15:13:12Z</dcterms:modified>
</cp:coreProperties>
</file>